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8288000" cy="10287000"/>
  <p:notesSz cx="6858000" cy="9144000"/>
  <p:embeddedFontLst>
    <p:embeddedFont>
      <p:font typeface="Arimo" panose="020B0604020202020204" charset="0"/>
      <p:regular r:id="rId32"/>
    </p:embeddedFont>
    <p:embeddedFont>
      <p:font typeface="Canva Sans 1" panose="020B0604020202020204" charset="0"/>
      <p:regular r:id="rId33"/>
    </p:embeddedFont>
    <p:embeddedFont>
      <p:font typeface="Canva Sans 1 Bold" panose="020B0604020202020204" charset="0"/>
      <p:regular r:id="rId34"/>
    </p:embeddedFont>
    <p:embeddedFont>
      <p:font typeface="Canva Sans 2" panose="020B0604020202020204" charset="0"/>
      <p:regular r:id="rId35"/>
    </p:embeddedFont>
    <p:embeddedFont>
      <p:font typeface="Canva Sans 2 Bold" panose="020B0604020202020204" charset="0"/>
      <p:regular r:id="rId36"/>
    </p:embeddedFont>
    <p:embeddedFont>
      <p:font typeface="Inter Bold" panose="020B0604020202020204" charset="0"/>
      <p:regular r:id="rId37"/>
      <p:bold r:id="rId38"/>
    </p:embeddedFont>
    <p:embeddedFont>
      <p:font typeface="Open Sans 1" panose="020B0604020202020204" charset="0"/>
      <p:regular r:id="rId39"/>
    </p:embeddedFont>
    <p:embeddedFont>
      <p:font typeface="Open Sans 1 Bold" panose="020B0604020202020204" charset="0"/>
      <p:regular r:id="rId40"/>
    </p:embeddedFont>
    <p:embeddedFont>
      <p:font typeface="Open Sans 2 Bold" panose="020B0604020202020204" charset="0"/>
      <p:regular r:id="rId41"/>
    </p:embeddedFont>
    <p:embeddedFont>
      <p:font typeface="Open Sauce Bold" panose="020B0604020202020204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42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vpel.i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4.svg"/><Relationship Id="rId18" Type="http://schemas.openxmlformats.org/officeDocument/2006/relationships/image" Target="../media/image29.png"/><Relationship Id="rId26" Type="http://schemas.openxmlformats.org/officeDocument/2006/relationships/image" Target="../media/image5.png"/><Relationship Id="rId3" Type="http://schemas.openxmlformats.org/officeDocument/2006/relationships/image" Target="../media/image16.svg"/><Relationship Id="rId21" Type="http://schemas.openxmlformats.org/officeDocument/2006/relationships/image" Target="../media/image32.svg"/><Relationship Id="rId7" Type="http://schemas.openxmlformats.org/officeDocument/2006/relationships/image" Target="../media/image20.svg"/><Relationship Id="rId12" Type="http://schemas.openxmlformats.org/officeDocument/2006/relationships/image" Target="../media/image23.png"/><Relationship Id="rId17" Type="http://schemas.openxmlformats.org/officeDocument/2006/relationships/image" Target="../media/image28.svg"/><Relationship Id="rId25" Type="http://schemas.openxmlformats.org/officeDocument/2006/relationships/image" Target="../media/image36.svg"/><Relationship Id="rId2" Type="http://schemas.openxmlformats.org/officeDocument/2006/relationships/image" Target="../media/image15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2.svg"/><Relationship Id="rId24" Type="http://schemas.openxmlformats.org/officeDocument/2006/relationships/image" Target="../media/image35.png"/><Relationship Id="rId5" Type="http://schemas.openxmlformats.org/officeDocument/2006/relationships/image" Target="../media/image18.svg"/><Relationship Id="rId15" Type="http://schemas.openxmlformats.org/officeDocument/2006/relationships/image" Target="../media/image26.svg"/><Relationship Id="rId23" Type="http://schemas.openxmlformats.org/officeDocument/2006/relationships/image" Target="../media/image34.svg"/><Relationship Id="rId10" Type="http://schemas.openxmlformats.org/officeDocument/2006/relationships/image" Target="../media/image21.png"/><Relationship Id="rId19" Type="http://schemas.openxmlformats.org/officeDocument/2006/relationships/image" Target="../media/image30.svg"/><Relationship Id="rId4" Type="http://schemas.openxmlformats.org/officeDocument/2006/relationships/image" Target="../media/image17.png"/><Relationship Id="rId9" Type="http://schemas.openxmlformats.org/officeDocument/2006/relationships/image" Target="../media/image4.sv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sv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44.jpeg"/><Relationship Id="rId7" Type="http://schemas.openxmlformats.org/officeDocument/2006/relationships/image" Target="../media/image4.sv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43.jpe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49.png"/><Relationship Id="rId5" Type="http://schemas.openxmlformats.org/officeDocument/2006/relationships/image" Target="../media/image46.jpe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5.jpeg"/><Relationship Id="rId9" Type="http://schemas.openxmlformats.org/officeDocument/2006/relationships/image" Target="../media/image47.jpeg"/><Relationship Id="rId1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5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eg"/><Relationship Id="rId3" Type="http://schemas.openxmlformats.org/officeDocument/2006/relationships/image" Target="../media/image59.jpeg"/><Relationship Id="rId7" Type="http://schemas.openxmlformats.org/officeDocument/2006/relationships/image" Target="../media/image5.png"/><Relationship Id="rId12" Type="http://schemas.openxmlformats.org/officeDocument/2006/relationships/image" Target="../media/image65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64.jpeg"/><Relationship Id="rId5" Type="http://schemas.openxmlformats.org/officeDocument/2006/relationships/image" Target="../media/image3.png"/><Relationship Id="rId15" Type="http://schemas.openxmlformats.org/officeDocument/2006/relationships/image" Target="../media/image68.jpeg"/><Relationship Id="rId10" Type="http://schemas.openxmlformats.org/officeDocument/2006/relationships/image" Target="../media/image63.jpeg"/><Relationship Id="rId4" Type="http://schemas.openxmlformats.org/officeDocument/2006/relationships/image" Target="../media/image60.png"/><Relationship Id="rId9" Type="http://schemas.openxmlformats.org/officeDocument/2006/relationships/image" Target="../media/image62.jpeg"/><Relationship Id="rId14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74.png"/><Relationship Id="rId7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.svg"/><Relationship Id="rId10" Type="http://schemas.openxmlformats.org/officeDocument/2006/relationships/image" Target="../media/image56.png"/><Relationship Id="rId4" Type="http://schemas.openxmlformats.org/officeDocument/2006/relationships/image" Target="../media/image3.png"/><Relationship Id="rId9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13" Type="http://schemas.openxmlformats.org/officeDocument/2006/relationships/image" Target="../media/image93.png"/><Relationship Id="rId3" Type="http://schemas.openxmlformats.org/officeDocument/2006/relationships/image" Target="../media/image3.png"/><Relationship Id="rId7" Type="http://schemas.openxmlformats.org/officeDocument/2006/relationships/image" Target="../media/image87.jpeg"/><Relationship Id="rId12" Type="http://schemas.openxmlformats.org/officeDocument/2006/relationships/image" Target="../media/image92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11" Type="http://schemas.openxmlformats.org/officeDocument/2006/relationships/image" Target="../media/image91.png"/><Relationship Id="rId5" Type="http://schemas.openxmlformats.org/officeDocument/2006/relationships/image" Target="../media/image5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4" Type="http://schemas.openxmlformats.org/officeDocument/2006/relationships/image" Target="../media/image4.svg"/><Relationship Id="rId9" Type="http://schemas.openxmlformats.org/officeDocument/2006/relationships/image" Target="../media/image89.jpeg"/><Relationship Id="rId14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9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26" Type="http://schemas.openxmlformats.org/officeDocument/2006/relationships/image" Target="../media/image120.png"/><Relationship Id="rId3" Type="http://schemas.openxmlformats.org/officeDocument/2006/relationships/image" Target="../media/image4.svg"/><Relationship Id="rId21" Type="http://schemas.openxmlformats.org/officeDocument/2006/relationships/image" Target="../media/image115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5" Type="http://schemas.openxmlformats.org/officeDocument/2006/relationships/image" Target="../media/image119.png"/><Relationship Id="rId2" Type="http://schemas.openxmlformats.org/officeDocument/2006/relationships/image" Target="../media/image3.png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29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24" Type="http://schemas.openxmlformats.org/officeDocument/2006/relationships/image" Target="../media/image118.png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23" Type="http://schemas.openxmlformats.org/officeDocument/2006/relationships/image" Target="../media/image117.png"/><Relationship Id="rId28" Type="http://schemas.openxmlformats.org/officeDocument/2006/relationships/image" Target="../media/image122.png"/><Relationship Id="rId10" Type="http://schemas.openxmlformats.org/officeDocument/2006/relationships/image" Target="../media/image104.png"/><Relationship Id="rId19" Type="http://schemas.openxmlformats.org/officeDocument/2006/relationships/image" Target="../media/image113.png"/><Relationship Id="rId4" Type="http://schemas.openxmlformats.org/officeDocument/2006/relationships/image" Target="../media/image5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Relationship Id="rId27" Type="http://schemas.openxmlformats.org/officeDocument/2006/relationships/image" Target="../media/image12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svg"/><Relationship Id="rId3" Type="http://schemas.openxmlformats.org/officeDocument/2006/relationships/image" Target="../media/image125.png"/><Relationship Id="rId7" Type="http://schemas.openxmlformats.org/officeDocument/2006/relationships/image" Target="../media/image5.png"/><Relationship Id="rId12" Type="http://schemas.openxmlformats.org/officeDocument/2006/relationships/image" Target="../media/image131.png"/><Relationship Id="rId2" Type="http://schemas.openxmlformats.org/officeDocument/2006/relationships/image" Target="../media/image124.png"/><Relationship Id="rId16" Type="http://schemas.openxmlformats.org/officeDocument/2006/relationships/image" Target="../media/image13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30.svg"/><Relationship Id="rId5" Type="http://schemas.openxmlformats.org/officeDocument/2006/relationships/image" Target="../media/image3.png"/><Relationship Id="rId15" Type="http://schemas.openxmlformats.org/officeDocument/2006/relationships/image" Target="../media/image133.png"/><Relationship Id="rId10" Type="http://schemas.openxmlformats.org/officeDocument/2006/relationships/image" Target="../media/image129.png"/><Relationship Id="rId4" Type="http://schemas.openxmlformats.org/officeDocument/2006/relationships/image" Target="../media/image126.png"/><Relationship Id="rId9" Type="http://schemas.openxmlformats.org/officeDocument/2006/relationships/image" Target="../media/image128.svg"/><Relationship Id="rId14" Type="http://schemas.openxmlformats.org/officeDocument/2006/relationships/hyperlink" Target="https://vpel.in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153525" y="0"/>
            <a:ext cx="9144000" cy="10287000"/>
            <a:chOff x="0" y="0"/>
            <a:chExt cx="5370413" cy="6041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2"/>
              <a:stretch>
                <a:fillRect t="-32627" b="-5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017865" y="2935875"/>
            <a:ext cx="5619933" cy="6322425"/>
            <a:chOff x="0" y="0"/>
            <a:chExt cx="5370413" cy="60417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0" y="6041715"/>
                  </a:moveTo>
                  <a:lnTo>
                    <a:pt x="0" y="0"/>
                  </a:lnTo>
                  <a:cubicBezTo>
                    <a:pt x="1790138" y="2013905"/>
                    <a:pt x="3580275" y="4027810"/>
                    <a:pt x="5370413" y="6041715"/>
                  </a:cubicBezTo>
                  <a:lnTo>
                    <a:pt x="0" y="60417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0" y="6041715"/>
                  </a:moveTo>
                  <a:lnTo>
                    <a:pt x="0" y="0"/>
                  </a:lnTo>
                  <a:cubicBezTo>
                    <a:pt x="1790138" y="2013905"/>
                    <a:pt x="3580275" y="4027810"/>
                    <a:pt x="5370413" y="6041715"/>
                  </a:cubicBezTo>
                  <a:lnTo>
                    <a:pt x="0" y="6041715"/>
                  </a:lnTo>
                  <a:close/>
                </a:path>
              </a:pathLst>
            </a:custGeom>
            <a:blipFill>
              <a:blip r:embed="rId3"/>
              <a:stretch>
                <a:fillRect l="-41341" r="-275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51551" y="2361094"/>
            <a:ext cx="3298871" cy="560566"/>
            <a:chOff x="0" y="0"/>
            <a:chExt cx="868839" cy="1476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68839" cy="147639"/>
            </a:xfrm>
            <a:custGeom>
              <a:avLst/>
              <a:gdLst/>
              <a:ahLst/>
              <a:cxnLst/>
              <a:rect l="l" t="t" r="r" b="b"/>
              <a:pathLst>
                <a:path w="868839" h="147639">
                  <a:moveTo>
                    <a:pt x="0" y="0"/>
                  </a:moveTo>
                  <a:lnTo>
                    <a:pt x="868839" y="0"/>
                  </a:lnTo>
                  <a:lnTo>
                    <a:pt x="868839" y="147639"/>
                  </a:lnTo>
                  <a:lnTo>
                    <a:pt x="0" y="147639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68839" cy="185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51551" y="7878281"/>
            <a:ext cx="1245141" cy="47625"/>
            <a:chOff x="0" y="0"/>
            <a:chExt cx="327938" cy="125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966379" y="1719821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153525" y="8617027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66675" y="333644"/>
            <a:ext cx="1378236" cy="1303550"/>
          </a:xfrm>
          <a:custGeom>
            <a:avLst/>
            <a:gdLst/>
            <a:ahLst/>
            <a:cxnLst/>
            <a:rect l="l" t="t" r="r" b="b"/>
            <a:pathLst>
              <a:path w="1378236" h="1303550">
                <a:moveTo>
                  <a:pt x="0" y="0"/>
                </a:moveTo>
                <a:lnTo>
                  <a:pt x="1378236" y="0"/>
                </a:lnTo>
                <a:lnTo>
                  <a:pt x="1378236" y="1303550"/>
                </a:lnTo>
                <a:lnTo>
                  <a:pt x="0" y="13035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51" t="-7395" b="-14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751551" y="2903913"/>
            <a:ext cx="9180589" cy="1889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63"/>
              </a:lnSpc>
              <a:spcBef>
                <a:spcPct val="0"/>
              </a:spcBef>
            </a:pPr>
            <a:r>
              <a:rPr lang="en-US" sz="10973" b="1">
                <a:solidFill>
                  <a:srgbClr val="201E1E"/>
                </a:solidFill>
                <a:latin typeface="Inter Bold"/>
                <a:ea typeface="Inter Bold"/>
                <a:cs typeface="Inter Bold"/>
                <a:sym typeface="Inter Bold"/>
              </a:rPr>
              <a:t>VIRTUOSO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51551" y="4366183"/>
            <a:ext cx="9180589" cy="188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63"/>
              </a:lnSpc>
              <a:spcBef>
                <a:spcPct val="0"/>
              </a:spcBef>
            </a:pPr>
            <a:r>
              <a:rPr lang="en-US" sz="10973" b="1">
                <a:solidFill>
                  <a:srgbClr val="F67D30"/>
                </a:solidFill>
                <a:latin typeface="Inter Bold"/>
                <a:ea typeface="Inter Bold"/>
                <a:cs typeface="Inter Bold"/>
                <a:sym typeface="Inter Bold"/>
              </a:rPr>
              <a:t>PROFILE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51551" y="2532867"/>
            <a:ext cx="3298871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spc="328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BUILD IN EXCELLENCE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51551" y="6861794"/>
            <a:ext cx="5003887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7" tooltip="https://vpel.in"/>
              </a:rPr>
              <a:t>https://vpel.in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090619" y="1386434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599170" y="1927351"/>
            <a:ext cx="10856581" cy="594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783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Virtuoso Projects &amp; Engineers Pvt. Ltd.</a:t>
            </a:r>
            <a:r>
              <a:rPr lang="en-US" sz="178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Established in 2011 with a strong vision to modernize industries using Technology &amp; has been serving customers in various process domains like Oil &amp; Gas, Water, Sugar, Power, Chemical etc. We have executed more than 400 projects across globe- India, Saudi Arabia, UAE, Malaysia &amp; African countries</a:t>
            </a:r>
          </a:p>
          <a:p>
            <a:pPr algn="l">
              <a:lnSpc>
                <a:spcPts val="2497"/>
              </a:lnSpc>
            </a:pPr>
            <a:endParaRPr lang="en-US" sz="1783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l">
              <a:lnSpc>
                <a:spcPts val="2497"/>
              </a:lnSpc>
            </a:pPr>
            <a:r>
              <a:rPr lang="en-US" sz="178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We work on continuous improvement through training, using latest technology tools &amp; offering best-fit technical solutions to add value in our offerings to customers.</a:t>
            </a:r>
          </a:p>
          <a:p>
            <a:pPr algn="l">
              <a:lnSpc>
                <a:spcPts val="2497"/>
              </a:lnSpc>
            </a:pPr>
            <a:endParaRPr lang="en-US" sz="1783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l">
              <a:lnSpc>
                <a:spcPts val="2497"/>
              </a:lnSpc>
            </a:pPr>
            <a:r>
              <a:rPr lang="en-US" sz="178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We partner with leading brands in the industry &amp; also serves highly reputed customers for their complex project requirements.</a:t>
            </a:r>
          </a:p>
          <a:p>
            <a:pPr algn="l">
              <a:lnSpc>
                <a:spcPts val="2497"/>
              </a:lnSpc>
            </a:pPr>
            <a:endParaRPr lang="en-US" sz="1783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l">
              <a:lnSpc>
                <a:spcPts val="2497"/>
              </a:lnSpc>
            </a:pPr>
            <a:r>
              <a:rPr lang="en-US" sz="178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We are a 500+ engineers team with expertise in various product platforms, Project management &amp; Logistics. They are highly committed &amp; customer focused to meet the customer expectations in terms of delivery timelines &amp; quality.</a:t>
            </a:r>
          </a:p>
          <a:p>
            <a:pPr algn="l">
              <a:lnSpc>
                <a:spcPts val="2497"/>
              </a:lnSpc>
            </a:pPr>
            <a:endParaRPr lang="en-US" sz="1783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l">
              <a:lnSpc>
                <a:spcPts val="2497"/>
              </a:lnSpc>
            </a:pPr>
            <a:r>
              <a:rPr lang="en-US" sz="178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We headquartered in Pune, India with office premises and state of the art factory setup to assemble the cabinets and staging for FAT spread over 25k sqft. &amp; also operate from UAE having office in Dubai (Sharjha).</a:t>
            </a:r>
          </a:p>
          <a:p>
            <a:pPr algn="l">
              <a:lnSpc>
                <a:spcPts val="2497"/>
              </a:lnSpc>
              <a:spcBef>
                <a:spcPct val="0"/>
              </a:spcBef>
            </a:pPr>
            <a:endParaRPr lang="en-US" sz="1783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5302216" y="1946401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4"/>
                </a:lnTo>
                <a:lnTo>
                  <a:pt x="0" y="641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3011448" y="0"/>
            <a:ext cx="2746151" cy="10287000"/>
            <a:chOff x="0" y="0"/>
            <a:chExt cx="723266" cy="270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23266" cy="2709333"/>
            </a:xfrm>
            <a:custGeom>
              <a:avLst/>
              <a:gdLst/>
              <a:ahLst/>
              <a:cxnLst/>
              <a:rect l="l" t="t" r="r" b="b"/>
              <a:pathLst>
                <a:path w="723266" h="2709333">
                  <a:moveTo>
                    <a:pt x="0" y="0"/>
                  </a:moveTo>
                  <a:lnTo>
                    <a:pt x="723266" y="0"/>
                  </a:lnTo>
                  <a:lnTo>
                    <a:pt x="72326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01E1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2326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0"/>
            <a:ext cx="2692194" cy="10287000"/>
            <a:chOff x="0" y="0"/>
            <a:chExt cx="709055" cy="27093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09055" cy="2709333"/>
            </a:xfrm>
            <a:custGeom>
              <a:avLst/>
              <a:gdLst/>
              <a:ahLst/>
              <a:cxnLst/>
              <a:rect l="l" t="t" r="r" b="b"/>
              <a:pathLst>
                <a:path w="709055" h="2709333">
                  <a:moveTo>
                    <a:pt x="0" y="0"/>
                  </a:moveTo>
                  <a:lnTo>
                    <a:pt x="709055" y="0"/>
                  </a:lnTo>
                  <a:lnTo>
                    <a:pt x="70905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70905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67735" y="1946401"/>
            <a:ext cx="5689864" cy="5080981"/>
          </a:xfrm>
          <a:custGeom>
            <a:avLst/>
            <a:gdLst/>
            <a:ahLst/>
            <a:cxnLst/>
            <a:rect l="l" t="t" r="r" b="b"/>
            <a:pathLst>
              <a:path w="5689864" h="5080981">
                <a:moveTo>
                  <a:pt x="0" y="0"/>
                </a:moveTo>
                <a:lnTo>
                  <a:pt x="5689864" y="0"/>
                </a:lnTo>
                <a:lnTo>
                  <a:pt x="5689864" y="5080982"/>
                </a:lnTo>
                <a:lnTo>
                  <a:pt x="0" y="50809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576" t="-244" r="-4450" b="-2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7713190" y="291261"/>
            <a:ext cx="4450156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ABOUT US</a:t>
            </a:r>
          </a:p>
        </p:txBody>
      </p:sp>
      <p:sp>
        <p:nvSpPr>
          <p:cNvPr id="17" name="Freeform 17"/>
          <p:cNvSpPr/>
          <p:nvPr/>
        </p:nvSpPr>
        <p:spPr>
          <a:xfrm>
            <a:off x="67735" y="82884"/>
            <a:ext cx="1378236" cy="1303550"/>
          </a:xfrm>
          <a:custGeom>
            <a:avLst/>
            <a:gdLst/>
            <a:ahLst/>
            <a:cxnLst/>
            <a:rect l="l" t="t" r="r" b="b"/>
            <a:pathLst>
              <a:path w="1378236" h="1303550">
                <a:moveTo>
                  <a:pt x="0" y="0"/>
                </a:moveTo>
                <a:lnTo>
                  <a:pt x="1378236" y="0"/>
                </a:lnTo>
                <a:lnTo>
                  <a:pt x="1378236" y="1303550"/>
                </a:lnTo>
                <a:lnTo>
                  <a:pt x="0" y="13035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951" t="-7395" b="-145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7381" y="7185971"/>
            <a:ext cx="18288000" cy="3227198"/>
            <a:chOff x="0" y="0"/>
            <a:chExt cx="24384000" cy="430293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8235" b="38235"/>
            <a:stretch>
              <a:fillRect/>
            </a:stretch>
          </p:blipFill>
          <p:spPr>
            <a:xfrm>
              <a:off x="0" y="0"/>
              <a:ext cx="24384000" cy="430293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681413" y="1567922"/>
            <a:ext cx="8226985" cy="5265219"/>
            <a:chOff x="0" y="0"/>
            <a:chExt cx="2166778" cy="13867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66778" cy="1386724"/>
            </a:xfrm>
            <a:custGeom>
              <a:avLst/>
              <a:gdLst/>
              <a:ahLst/>
              <a:cxnLst/>
              <a:rect l="l" t="t" r="r" b="b"/>
              <a:pathLst>
                <a:path w="2166778" h="1386724">
                  <a:moveTo>
                    <a:pt x="0" y="0"/>
                  </a:moveTo>
                  <a:lnTo>
                    <a:pt x="2166778" y="0"/>
                  </a:lnTo>
                  <a:lnTo>
                    <a:pt x="2166778" y="1386724"/>
                  </a:lnTo>
                  <a:lnTo>
                    <a:pt x="0" y="1386724"/>
                  </a:lnTo>
                  <a:close/>
                </a:path>
              </a:pathLst>
            </a:custGeom>
            <a:solidFill>
              <a:srgbClr val="201E1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66778" cy="1424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21429" y="320857"/>
            <a:ext cx="1245141" cy="47625"/>
            <a:chOff x="0" y="0"/>
            <a:chExt cx="327938" cy="125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98455" y="2779585"/>
            <a:ext cx="7574076" cy="3739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6"/>
              </a:lnSpc>
            </a:pPr>
            <a:r>
              <a:rPr lang="en-US" sz="3431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To create meaningful value for skilled and talented individuals, inspire &amp; empower them to build a long-lasting legacy that positively impacts society</a:t>
            </a:r>
          </a:p>
          <a:p>
            <a:pPr algn="ctr">
              <a:lnSpc>
                <a:spcPts val="4976"/>
              </a:lnSpc>
            </a:pPr>
            <a:endParaRPr lang="en-US" sz="3431" b="1">
              <a:solidFill>
                <a:srgbClr val="FFFFFF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028700" y="1866538"/>
            <a:ext cx="1091661" cy="854225"/>
          </a:xfrm>
          <a:custGeom>
            <a:avLst/>
            <a:gdLst/>
            <a:ahLst/>
            <a:cxnLst/>
            <a:rect l="l" t="t" r="r" b="b"/>
            <a:pathLst>
              <a:path w="1091661" h="854225">
                <a:moveTo>
                  <a:pt x="0" y="0"/>
                </a:moveTo>
                <a:lnTo>
                  <a:pt x="1091661" y="0"/>
                </a:lnTo>
                <a:lnTo>
                  <a:pt x="1091661" y="854225"/>
                </a:lnTo>
                <a:lnTo>
                  <a:pt x="0" y="8542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flipH="1" flipV="1">
            <a:off x="7632355" y="1866538"/>
            <a:ext cx="1100793" cy="861371"/>
          </a:xfrm>
          <a:custGeom>
            <a:avLst/>
            <a:gdLst/>
            <a:ahLst/>
            <a:cxnLst/>
            <a:rect l="l" t="t" r="r" b="b"/>
            <a:pathLst>
              <a:path w="1100793" h="861371">
                <a:moveTo>
                  <a:pt x="1100794" y="861371"/>
                </a:moveTo>
                <a:lnTo>
                  <a:pt x="0" y="861371"/>
                </a:lnTo>
                <a:lnTo>
                  <a:pt x="0" y="0"/>
                </a:lnTo>
                <a:lnTo>
                  <a:pt x="1100794" y="0"/>
                </a:lnTo>
                <a:lnTo>
                  <a:pt x="1100794" y="86137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03753" y="436661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6805494" y="436661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03753" y="237073"/>
            <a:ext cx="955319" cy="955319"/>
          </a:xfrm>
          <a:custGeom>
            <a:avLst/>
            <a:gdLst/>
            <a:ahLst/>
            <a:cxnLst/>
            <a:rect l="l" t="t" r="r" b="b"/>
            <a:pathLst>
              <a:path w="955319" h="955319">
                <a:moveTo>
                  <a:pt x="0" y="0"/>
                </a:moveTo>
                <a:lnTo>
                  <a:pt x="955319" y="0"/>
                </a:lnTo>
                <a:lnTo>
                  <a:pt x="955319" y="955320"/>
                </a:lnTo>
                <a:lnTo>
                  <a:pt x="0" y="9553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998455" y="444682"/>
            <a:ext cx="845987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PURPOSE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458325" y="1519272"/>
            <a:ext cx="8113381" cy="5313869"/>
            <a:chOff x="0" y="0"/>
            <a:chExt cx="2136857" cy="139953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36857" cy="1399538"/>
            </a:xfrm>
            <a:custGeom>
              <a:avLst/>
              <a:gdLst/>
              <a:ahLst/>
              <a:cxnLst/>
              <a:rect l="l" t="t" r="r" b="b"/>
              <a:pathLst>
                <a:path w="2136857" h="1399538">
                  <a:moveTo>
                    <a:pt x="0" y="0"/>
                  </a:moveTo>
                  <a:lnTo>
                    <a:pt x="2136857" y="0"/>
                  </a:lnTo>
                  <a:lnTo>
                    <a:pt x="2136857" y="1399538"/>
                  </a:lnTo>
                  <a:lnTo>
                    <a:pt x="0" y="1399538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136857" cy="1437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9617990" y="1873684"/>
            <a:ext cx="1091661" cy="854225"/>
          </a:xfrm>
          <a:custGeom>
            <a:avLst/>
            <a:gdLst/>
            <a:ahLst/>
            <a:cxnLst/>
            <a:rect l="l" t="t" r="r" b="b"/>
            <a:pathLst>
              <a:path w="1091661" h="854225">
                <a:moveTo>
                  <a:pt x="0" y="0"/>
                </a:moveTo>
                <a:lnTo>
                  <a:pt x="1091661" y="0"/>
                </a:lnTo>
                <a:lnTo>
                  <a:pt x="1091661" y="854225"/>
                </a:lnTo>
                <a:lnTo>
                  <a:pt x="0" y="854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0556942" y="2651709"/>
            <a:ext cx="5916147" cy="3739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6"/>
              </a:lnSpc>
            </a:pPr>
            <a:r>
              <a:rPr lang="en-US" sz="3431" b="1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To lead in engineering and technology by modernizing industries for improved efficiency, quality, safety, information accessibility &amp; sustainability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56942" y="543878"/>
            <a:ext cx="665238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VISION</a:t>
            </a:r>
          </a:p>
        </p:txBody>
      </p:sp>
      <p:sp>
        <p:nvSpPr>
          <p:cNvPr id="23" name="Freeform 23"/>
          <p:cNvSpPr/>
          <p:nvPr/>
        </p:nvSpPr>
        <p:spPr>
          <a:xfrm flipH="1" flipV="1">
            <a:off x="16290582" y="1866538"/>
            <a:ext cx="1100793" cy="861371"/>
          </a:xfrm>
          <a:custGeom>
            <a:avLst/>
            <a:gdLst/>
            <a:ahLst/>
            <a:cxnLst/>
            <a:rect l="l" t="t" r="r" b="b"/>
            <a:pathLst>
              <a:path w="1100793" h="861371">
                <a:moveTo>
                  <a:pt x="1100793" y="861371"/>
                </a:moveTo>
                <a:lnTo>
                  <a:pt x="0" y="861371"/>
                </a:lnTo>
                <a:lnTo>
                  <a:pt x="0" y="0"/>
                </a:lnTo>
                <a:lnTo>
                  <a:pt x="1100793" y="0"/>
                </a:lnTo>
                <a:lnTo>
                  <a:pt x="1100793" y="86137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37276" y="3458028"/>
            <a:ext cx="4526381" cy="3370945"/>
            <a:chOff x="0" y="0"/>
            <a:chExt cx="6035175" cy="449459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12763" b="12763"/>
            <a:stretch>
              <a:fillRect/>
            </a:stretch>
          </p:blipFill>
          <p:spPr>
            <a:xfrm>
              <a:off x="0" y="0"/>
              <a:ext cx="6035175" cy="4494593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722626" y="3458028"/>
            <a:ext cx="4842748" cy="3370945"/>
            <a:chOff x="0" y="0"/>
            <a:chExt cx="6456998" cy="449459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5464" r="5464"/>
            <a:stretch>
              <a:fillRect/>
            </a:stretch>
          </p:blipFill>
          <p:spPr>
            <a:xfrm>
              <a:off x="0" y="0"/>
              <a:ext cx="6456998" cy="4494593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1924343" y="3458028"/>
            <a:ext cx="4526381" cy="3370945"/>
            <a:chOff x="0" y="0"/>
            <a:chExt cx="6035175" cy="4494593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l="9717" r="9717"/>
            <a:stretch>
              <a:fillRect/>
            </a:stretch>
          </p:blipFill>
          <p:spPr>
            <a:xfrm>
              <a:off x="0" y="0"/>
              <a:ext cx="6035175" cy="4494593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8521429" y="1614603"/>
            <a:ext cx="1245141" cy="47625"/>
            <a:chOff x="0" y="0"/>
            <a:chExt cx="327938" cy="1254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035299" y="7565794"/>
            <a:ext cx="4130335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Customer Centric Approach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Listening to Feedback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Building a Long-Term Relationship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Customer Satisfaction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Adaption to Customer Needs</a:t>
            </a:r>
          </a:p>
          <a:p>
            <a:pPr algn="just">
              <a:lnSpc>
                <a:spcPts val="2239"/>
              </a:lnSpc>
            </a:pPr>
            <a:endParaRPr lang="en-US" sz="1599">
              <a:solidFill>
                <a:srgbClr val="201E1E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035299" y="7107250"/>
            <a:ext cx="413033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Value Customer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78832" y="7565794"/>
            <a:ext cx="4130335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Pursues new opportunities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Have Passion for Winning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Act with Urgency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Go beyond our Limit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Think big and Take bold Actions</a:t>
            </a:r>
          </a:p>
          <a:p>
            <a:pPr algn="just">
              <a:lnSpc>
                <a:spcPts val="2239"/>
              </a:lnSpc>
              <a:spcBef>
                <a:spcPct val="0"/>
              </a:spcBef>
            </a:pPr>
            <a:endParaRPr lang="en-US" sz="1599">
              <a:solidFill>
                <a:srgbClr val="201E1E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078832" y="7107250"/>
            <a:ext cx="413033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Never Give Up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141416" y="7565794"/>
            <a:ext cx="4130335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Kaizen Approach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Data Driven Decision Making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Employee Involvement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Skill enhancement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Process Centered Approach</a:t>
            </a:r>
          </a:p>
          <a:p>
            <a:pPr algn="just">
              <a:lnSpc>
                <a:spcPts val="2239"/>
              </a:lnSpc>
            </a:pPr>
            <a:endParaRPr lang="en-US" sz="1599">
              <a:solidFill>
                <a:srgbClr val="201E1E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122366" y="7107250"/>
            <a:ext cx="413033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Continual Improvement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914065" y="1922450"/>
            <a:ext cx="845987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CORE VALUES</a:t>
            </a:r>
          </a:p>
        </p:txBody>
      </p:sp>
      <p:sp>
        <p:nvSpPr>
          <p:cNvPr id="22" name="Freeform 22"/>
          <p:cNvSpPr/>
          <p:nvPr/>
        </p:nvSpPr>
        <p:spPr>
          <a:xfrm>
            <a:off x="203753" y="237073"/>
            <a:ext cx="955319" cy="955319"/>
          </a:xfrm>
          <a:custGeom>
            <a:avLst/>
            <a:gdLst/>
            <a:ahLst/>
            <a:cxnLst/>
            <a:rect l="l" t="t" r="r" b="b"/>
            <a:pathLst>
              <a:path w="955319" h="955319">
                <a:moveTo>
                  <a:pt x="0" y="0"/>
                </a:moveTo>
                <a:lnTo>
                  <a:pt x="955319" y="0"/>
                </a:lnTo>
                <a:lnTo>
                  <a:pt x="955319" y="955320"/>
                </a:lnTo>
                <a:lnTo>
                  <a:pt x="0" y="9553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91177" y="246050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462688" y="6977802"/>
            <a:ext cx="652364" cy="596617"/>
          </a:xfrm>
          <a:custGeom>
            <a:avLst/>
            <a:gdLst/>
            <a:ahLst/>
            <a:cxnLst/>
            <a:rect l="l" t="t" r="r" b="b"/>
            <a:pathLst>
              <a:path w="652364" h="596617">
                <a:moveTo>
                  <a:pt x="0" y="0"/>
                </a:moveTo>
                <a:lnTo>
                  <a:pt x="652364" y="0"/>
                </a:lnTo>
                <a:lnTo>
                  <a:pt x="652364" y="596616"/>
                </a:lnTo>
                <a:lnTo>
                  <a:pt x="0" y="596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900328" y="6977802"/>
            <a:ext cx="596617" cy="596617"/>
          </a:xfrm>
          <a:custGeom>
            <a:avLst/>
            <a:gdLst/>
            <a:ahLst/>
            <a:cxnLst/>
            <a:rect l="l" t="t" r="r" b="b"/>
            <a:pathLst>
              <a:path w="596617" h="596617">
                <a:moveTo>
                  <a:pt x="0" y="0"/>
                </a:moveTo>
                <a:lnTo>
                  <a:pt x="596617" y="0"/>
                </a:lnTo>
                <a:lnTo>
                  <a:pt x="596617" y="596616"/>
                </a:lnTo>
                <a:lnTo>
                  <a:pt x="0" y="5966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407870" y="4514982"/>
            <a:ext cx="762001" cy="430877"/>
          </a:xfrm>
          <a:custGeom>
            <a:avLst/>
            <a:gdLst/>
            <a:ahLst/>
            <a:cxnLst/>
            <a:rect l="l" t="t" r="r" b="b"/>
            <a:pathLst>
              <a:path w="762001" h="430877">
                <a:moveTo>
                  <a:pt x="0" y="0"/>
                </a:moveTo>
                <a:lnTo>
                  <a:pt x="762001" y="0"/>
                </a:lnTo>
                <a:lnTo>
                  <a:pt x="762001" y="430876"/>
                </a:lnTo>
                <a:lnTo>
                  <a:pt x="0" y="4308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397570" y="1772746"/>
            <a:ext cx="5935144" cy="1543050"/>
            <a:chOff x="0" y="0"/>
            <a:chExt cx="1563165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63165" cy="406400"/>
            </a:xfrm>
            <a:custGeom>
              <a:avLst/>
              <a:gdLst/>
              <a:ahLst/>
              <a:cxnLst/>
              <a:rect l="l" t="t" r="r" b="b"/>
              <a:pathLst>
                <a:path w="1563165" h="406400">
                  <a:moveTo>
                    <a:pt x="135996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359965" y="406400"/>
                  </a:lnTo>
                  <a:lnTo>
                    <a:pt x="1563165" y="203200"/>
                  </a:lnTo>
                  <a:lnTo>
                    <a:pt x="1359965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4886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2541496" y="1889926"/>
            <a:ext cx="1314280" cy="1314280"/>
          </a:xfrm>
          <a:custGeom>
            <a:avLst/>
            <a:gdLst/>
            <a:ahLst/>
            <a:cxnLst/>
            <a:rect l="l" t="t" r="r" b="b"/>
            <a:pathLst>
              <a:path w="1314280" h="1314280">
                <a:moveTo>
                  <a:pt x="0" y="0"/>
                </a:moveTo>
                <a:lnTo>
                  <a:pt x="1314280" y="0"/>
                </a:lnTo>
                <a:lnTo>
                  <a:pt x="1314280" y="1314280"/>
                </a:lnTo>
                <a:lnTo>
                  <a:pt x="0" y="13142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2382532" y="3584414"/>
            <a:ext cx="5950182" cy="1543050"/>
            <a:chOff x="0" y="0"/>
            <a:chExt cx="1567126" cy="406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67126" cy="406400"/>
            </a:xfrm>
            <a:custGeom>
              <a:avLst/>
              <a:gdLst/>
              <a:ahLst/>
              <a:cxnLst/>
              <a:rect l="l" t="t" r="r" b="b"/>
              <a:pathLst>
                <a:path w="1567126" h="406400">
                  <a:moveTo>
                    <a:pt x="136392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363926" y="406400"/>
                  </a:lnTo>
                  <a:lnTo>
                    <a:pt x="1567126" y="203200"/>
                  </a:lnTo>
                  <a:lnTo>
                    <a:pt x="1363926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45282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541496" y="3671072"/>
            <a:ext cx="1428665" cy="1369733"/>
          </a:xfrm>
          <a:custGeom>
            <a:avLst/>
            <a:gdLst/>
            <a:ahLst/>
            <a:cxnLst/>
            <a:rect l="l" t="t" r="r" b="b"/>
            <a:pathLst>
              <a:path w="1428665" h="1369733">
                <a:moveTo>
                  <a:pt x="0" y="0"/>
                </a:moveTo>
                <a:lnTo>
                  <a:pt x="1428665" y="0"/>
                </a:lnTo>
                <a:lnTo>
                  <a:pt x="1428665" y="1369733"/>
                </a:lnTo>
                <a:lnTo>
                  <a:pt x="0" y="136973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4521320" y="6496553"/>
            <a:ext cx="413033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Service 03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2420625" y="5434752"/>
            <a:ext cx="5950182" cy="1543050"/>
            <a:chOff x="0" y="0"/>
            <a:chExt cx="1567126" cy="4064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67126" cy="406400"/>
            </a:xfrm>
            <a:custGeom>
              <a:avLst/>
              <a:gdLst/>
              <a:ahLst/>
              <a:cxnLst/>
              <a:rect l="l" t="t" r="r" b="b"/>
              <a:pathLst>
                <a:path w="1567126" h="406400">
                  <a:moveTo>
                    <a:pt x="136392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363926" y="406400"/>
                  </a:lnTo>
                  <a:lnTo>
                    <a:pt x="1567126" y="203200"/>
                  </a:lnTo>
                  <a:lnTo>
                    <a:pt x="1363926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45282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2427111" y="5474787"/>
            <a:ext cx="1817364" cy="1462978"/>
          </a:xfrm>
          <a:custGeom>
            <a:avLst/>
            <a:gdLst/>
            <a:ahLst/>
            <a:cxnLst/>
            <a:rect l="l" t="t" r="r" b="b"/>
            <a:pathLst>
              <a:path w="1817364" h="1462978">
                <a:moveTo>
                  <a:pt x="0" y="0"/>
                </a:moveTo>
                <a:lnTo>
                  <a:pt x="1817365" y="0"/>
                </a:lnTo>
                <a:lnTo>
                  <a:pt x="1817365" y="1462979"/>
                </a:lnTo>
                <a:lnTo>
                  <a:pt x="0" y="146297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/>
          <p:cNvGrpSpPr/>
          <p:nvPr/>
        </p:nvGrpSpPr>
        <p:grpSpPr>
          <a:xfrm>
            <a:off x="2427111" y="7330227"/>
            <a:ext cx="5950182" cy="1543050"/>
            <a:chOff x="0" y="0"/>
            <a:chExt cx="1567126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567126" cy="406400"/>
            </a:xfrm>
            <a:custGeom>
              <a:avLst/>
              <a:gdLst/>
              <a:ahLst/>
              <a:cxnLst/>
              <a:rect l="l" t="t" r="r" b="b"/>
              <a:pathLst>
                <a:path w="1567126" h="406400">
                  <a:moveTo>
                    <a:pt x="136392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363926" y="406400"/>
                  </a:lnTo>
                  <a:lnTo>
                    <a:pt x="1567126" y="203200"/>
                  </a:lnTo>
                  <a:lnTo>
                    <a:pt x="1363926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45282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2494792" y="7342747"/>
            <a:ext cx="1682003" cy="1518008"/>
          </a:xfrm>
          <a:custGeom>
            <a:avLst/>
            <a:gdLst/>
            <a:ahLst/>
            <a:cxnLst/>
            <a:rect l="l" t="t" r="r" b="b"/>
            <a:pathLst>
              <a:path w="1682003" h="1518008">
                <a:moveTo>
                  <a:pt x="0" y="0"/>
                </a:moveTo>
                <a:lnTo>
                  <a:pt x="1682003" y="0"/>
                </a:lnTo>
                <a:lnTo>
                  <a:pt x="1682003" y="1518009"/>
                </a:lnTo>
                <a:lnTo>
                  <a:pt x="0" y="151800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9" name="Group 29"/>
          <p:cNvGrpSpPr/>
          <p:nvPr/>
        </p:nvGrpSpPr>
        <p:grpSpPr>
          <a:xfrm>
            <a:off x="10080950" y="1772746"/>
            <a:ext cx="5950182" cy="1543050"/>
            <a:chOff x="0" y="0"/>
            <a:chExt cx="1567126" cy="4064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567126" cy="406400"/>
            </a:xfrm>
            <a:custGeom>
              <a:avLst/>
              <a:gdLst/>
              <a:ahLst/>
              <a:cxnLst/>
              <a:rect l="l" t="t" r="r" b="b"/>
              <a:pathLst>
                <a:path w="1567126" h="406400">
                  <a:moveTo>
                    <a:pt x="136392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363926" y="406400"/>
                  </a:lnTo>
                  <a:lnTo>
                    <a:pt x="1567126" y="203200"/>
                  </a:lnTo>
                  <a:lnTo>
                    <a:pt x="1363926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45282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080950" y="3583731"/>
            <a:ext cx="5950182" cy="1543050"/>
            <a:chOff x="0" y="0"/>
            <a:chExt cx="1567126" cy="4064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567126" cy="406400"/>
            </a:xfrm>
            <a:custGeom>
              <a:avLst/>
              <a:gdLst/>
              <a:ahLst/>
              <a:cxnLst/>
              <a:rect l="l" t="t" r="r" b="b"/>
              <a:pathLst>
                <a:path w="1567126" h="406400">
                  <a:moveTo>
                    <a:pt x="136392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363926" y="406400"/>
                  </a:lnTo>
                  <a:lnTo>
                    <a:pt x="1567126" y="203200"/>
                  </a:lnTo>
                  <a:lnTo>
                    <a:pt x="1363926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45282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080950" y="5394716"/>
            <a:ext cx="5950182" cy="1543050"/>
            <a:chOff x="0" y="0"/>
            <a:chExt cx="1567126" cy="4064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567126" cy="406400"/>
            </a:xfrm>
            <a:custGeom>
              <a:avLst/>
              <a:gdLst/>
              <a:ahLst/>
              <a:cxnLst/>
              <a:rect l="l" t="t" r="r" b="b"/>
              <a:pathLst>
                <a:path w="1567126" h="406400">
                  <a:moveTo>
                    <a:pt x="136392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363926" y="406400"/>
                  </a:lnTo>
                  <a:lnTo>
                    <a:pt x="1567126" y="203200"/>
                  </a:lnTo>
                  <a:lnTo>
                    <a:pt x="1363926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45282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080950" y="7267045"/>
            <a:ext cx="5950182" cy="1543050"/>
            <a:chOff x="0" y="0"/>
            <a:chExt cx="1567126" cy="4064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567126" cy="406400"/>
            </a:xfrm>
            <a:custGeom>
              <a:avLst/>
              <a:gdLst/>
              <a:ahLst/>
              <a:cxnLst/>
              <a:rect l="l" t="t" r="r" b="b"/>
              <a:pathLst>
                <a:path w="1567126" h="406400">
                  <a:moveTo>
                    <a:pt x="136392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363926" y="406400"/>
                  </a:lnTo>
                  <a:lnTo>
                    <a:pt x="1567126" y="203200"/>
                  </a:lnTo>
                  <a:lnTo>
                    <a:pt x="1363926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145282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1" name="Freeform 41"/>
          <p:cNvSpPr/>
          <p:nvPr/>
        </p:nvSpPr>
        <p:spPr>
          <a:xfrm>
            <a:off x="10222486" y="1742689"/>
            <a:ext cx="1459057" cy="1573107"/>
          </a:xfrm>
          <a:custGeom>
            <a:avLst/>
            <a:gdLst/>
            <a:ahLst/>
            <a:cxnLst/>
            <a:rect l="l" t="t" r="r" b="b"/>
            <a:pathLst>
              <a:path w="1459057" h="1573107">
                <a:moveTo>
                  <a:pt x="0" y="0"/>
                </a:moveTo>
                <a:lnTo>
                  <a:pt x="1459057" y="0"/>
                </a:lnTo>
                <a:lnTo>
                  <a:pt x="1459057" y="1573107"/>
                </a:lnTo>
                <a:lnTo>
                  <a:pt x="0" y="157310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0222486" y="3812116"/>
            <a:ext cx="1823434" cy="966420"/>
          </a:xfrm>
          <a:custGeom>
            <a:avLst/>
            <a:gdLst/>
            <a:ahLst/>
            <a:cxnLst/>
            <a:rect l="l" t="t" r="r" b="b"/>
            <a:pathLst>
              <a:path w="1823434" h="966420">
                <a:moveTo>
                  <a:pt x="0" y="0"/>
                </a:moveTo>
                <a:lnTo>
                  <a:pt x="1823434" y="0"/>
                </a:lnTo>
                <a:lnTo>
                  <a:pt x="1823434" y="966420"/>
                </a:lnTo>
                <a:lnTo>
                  <a:pt x="0" y="96642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0222486" y="5434752"/>
            <a:ext cx="1459057" cy="1462713"/>
          </a:xfrm>
          <a:custGeom>
            <a:avLst/>
            <a:gdLst/>
            <a:ahLst/>
            <a:cxnLst/>
            <a:rect l="l" t="t" r="r" b="b"/>
            <a:pathLst>
              <a:path w="1459057" h="1462713">
                <a:moveTo>
                  <a:pt x="0" y="0"/>
                </a:moveTo>
                <a:lnTo>
                  <a:pt x="1459057" y="0"/>
                </a:lnTo>
                <a:lnTo>
                  <a:pt x="1459057" y="1462713"/>
                </a:lnTo>
                <a:lnTo>
                  <a:pt x="0" y="146271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0261782" y="7328689"/>
            <a:ext cx="1419761" cy="1419761"/>
          </a:xfrm>
          <a:custGeom>
            <a:avLst/>
            <a:gdLst/>
            <a:ahLst/>
            <a:cxnLst/>
            <a:rect l="l" t="t" r="r" b="b"/>
            <a:pathLst>
              <a:path w="1419761" h="1419761">
                <a:moveTo>
                  <a:pt x="0" y="0"/>
                </a:moveTo>
                <a:lnTo>
                  <a:pt x="1419761" y="0"/>
                </a:lnTo>
                <a:lnTo>
                  <a:pt x="1419761" y="1419761"/>
                </a:lnTo>
                <a:lnTo>
                  <a:pt x="0" y="141976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4914065" y="496819"/>
            <a:ext cx="845987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DOMAIN EXPERTIES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521320" y="5881209"/>
            <a:ext cx="3469831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Desalination, Lift Irrigation, ETP/WTP/STP/RO, City/Cluster Distribution​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521320" y="3774016"/>
            <a:ext cx="41303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Petrochemical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439663" y="1929752"/>
            <a:ext cx="41303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Oil and Gas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109411" y="2378697"/>
            <a:ext cx="4316271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Tank Farm, LNG Dispensing, Terminal Automation, Pipeline, Utilities​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439663" y="5436687"/>
            <a:ext cx="41303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Water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521320" y="4430181"/>
            <a:ext cx="4130335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SRU, Fertilizer, Cracker​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439663" y="7435002"/>
            <a:ext cx="41303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Power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439663" y="7883947"/>
            <a:ext cx="3469831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Captive Power, WHRB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2244037" y="1967179"/>
            <a:ext cx="41303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Sugar/Distilleries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2244037" y="2425649"/>
            <a:ext cx="4316271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Mill, Boiler, Boiling House, </a:t>
            </a:r>
          </a:p>
          <a:p>
            <a:pPr algn="l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Distillery​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349709" y="3658696"/>
            <a:ext cx="292925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Steel &amp; Cement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2349709" y="4221941"/>
            <a:ext cx="3515134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Material Conveying, Wagon Tippler, Utility, WHRB​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2320389" y="5537039"/>
            <a:ext cx="41303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Chemical/Pharma</a:t>
            </a:r>
          </a:p>
        </p:txBody>
      </p:sp>
      <p:sp>
        <p:nvSpPr>
          <p:cNvPr id="59" name="TextBox 59"/>
          <p:cNvSpPr txBox="1"/>
          <p:nvPr/>
        </p:nvSpPr>
        <p:spPr>
          <a:xfrm rot="-60000">
            <a:off x="12349604" y="6028847"/>
            <a:ext cx="351513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Aroma, SRU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2320389" y="7368995"/>
            <a:ext cx="41303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Equipment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2351930" y="7883947"/>
            <a:ext cx="3515134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Boiler, Compressor, Reactor, Dryer, Heat Exchanger ​</a:t>
            </a:r>
          </a:p>
        </p:txBody>
      </p:sp>
      <p:sp>
        <p:nvSpPr>
          <p:cNvPr id="62" name="Freeform 62"/>
          <p:cNvSpPr/>
          <p:nvPr/>
        </p:nvSpPr>
        <p:spPr>
          <a:xfrm>
            <a:off x="203753" y="237073"/>
            <a:ext cx="955319" cy="955319"/>
          </a:xfrm>
          <a:custGeom>
            <a:avLst/>
            <a:gdLst/>
            <a:ahLst/>
            <a:cxnLst/>
            <a:rect l="l" t="t" r="r" b="b"/>
            <a:pathLst>
              <a:path w="955319" h="955319">
                <a:moveTo>
                  <a:pt x="0" y="0"/>
                </a:moveTo>
                <a:lnTo>
                  <a:pt x="955319" y="0"/>
                </a:lnTo>
                <a:lnTo>
                  <a:pt x="955319" y="955320"/>
                </a:lnTo>
                <a:lnTo>
                  <a:pt x="0" y="95532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5915499"/>
            <a:ext cx="18288000" cy="5908518"/>
          </a:xfrm>
          <a:prstGeom prst="rect">
            <a:avLst/>
          </a:prstGeom>
          <a:solidFill>
            <a:srgbClr val="F67D30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6003371"/>
            <a:ext cx="18288000" cy="4283629"/>
          </a:xfrm>
          <a:custGeom>
            <a:avLst/>
            <a:gdLst/>
            <a:ahLst/>
            <a:cxnLst/>
            <a:rect l="l" t="t" r="r" b="b"/>
            <a:pathLst>
              <a:path w="18288000" h="4283629">
                <a:moveTo>
                  <a:pt x="0" y="0"/>
                </a:moveTo>
                <a:lnTo>
                  <a:pt x="18288000" y="0"/>
                </a:lnTo>
                <a:lnTo>
                  <a:pt x="18288000" y="4283629"/>
                </a:lnTo>
                <a:lnTo>
                  <a:pt x="0" y="4283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706" t="-64737" b="-1451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1158888" y="6975182"/>
            <a:ext cx="6705390" cy="2234070"/>
            <a:chOff x="0" y="0"/>
            <a:chExt cx="8940520" cy="297876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8940520" cy="2978761"/>
            </a:xfrm>
            <a:prstGeom prst="rect">
              <a:avLst/>
            </a:pr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03969" y="483819"/>
              <a:ext cx="7932583" cy="13111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496"/>
                </a:lnSpc>
              </a:pPr>
              <a:r>
                <a:rPr lang="en-US" sz="6753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OFFERINGS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7416" y="1028700"/>
            <a:ext cx="4309041" cy="628660"/>
            <a:chOff x="0" y="0"/>
            <a:chExt cx="1134891" cy="1655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494F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087766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Automation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87416" y="2054799"/>
            <a:ext cx="4309041" cy="628660"/>
            <a:chOff x="0" y="0"/>
            <a:chExt cx="1134891" cy="1655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494F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7416" y="3080899"/>
            <a:ext cx="4309041" cy="628660"/>
            <a:chOff x="0" y="0"/>
            <a:chExt cx="1134891" cy="1655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494F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87416" y="4106998"/>
            <a:ext cx="4309041" cy="628660"/>
            <a:chOff x="0" y="0"/>
            <a:chExt cx="1134891" cy="1655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494F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73094" y="1028700"/>
            <a:ext cx="4309041" cy="628660"/>
            <a:chOff x="0" y="0"/>
            <a:chExt cx="1134891" cy="1655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494F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107225" y="1028700"/>
            <a:ext cx="4309041" cy="628660"/>
            <a:chOff x="0" y="0"/>
            <a:chExt cx="1134891" cy="16557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107225" y="4106998"/>
            <a:ext cx="4309041" cy="628660"/>
            <a:chOff x="0" y="0"/>
            <a:chExt cx="1134891" cy="1655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107225" y="3080899"/>
            <a:ext cx="4309041" cy="628660"/>
            <a:chOff x="0" y="0"/>
            <a:chExt cx="1134891" cy="16557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107225" y="2054799"/>
            <a:ext cx="4309041" cy="628660"/>
            <a:chOff x="0" y="0"/>
            <a:chExt cx="1134891" cy="16557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73094" y="2054799"/>
            <a:ext cx="4309041" cy="628660"/>
            <a:chOff x="0" y="0"/>
            <a:chExt cx="1134891" cy="16557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494F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73094" y="3083509"/>
            <a:ext cx="4309041" cy="628660"/>
            <a:chOff x="0" y="0"/>
            <a:chExt cx="1134891" cy="16557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494F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1134891" cy="203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673094" y="4245499"/>
            <a:ext cx="4309041" cy="628660"/>
            <a:chOff x="0" y="0"/>
            <a:chExt cx="1134891" cy="16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34891" cy="165573"/>
            </a:xfrm>
            <a:custGeom>
              <a:avLst/>
              <a:gdLst/>
              <a:ahLst/>
              <a:cxnLst/>
              <a:rect l="l" t="t" r="r" b="b"/>
              <a:pathLst>
                <a:path w="1134891" h="165573">
                  <a:moveTo>
                    <a:pt x="82786" y="0"/>
                  </a:moveTo>
                  <a:lnTo>
                    <a:pt x="1052105" y="0"/>
                  </a:lnTo>
                  <a:cubicBezTo>
                    <a:pt x="1074061" y="0"/>
                    <a:pt x="1095118" y="8722"/>
                    <a:pt x="1110644" y="24248"/>
                  </a:cubicBezTo>
                  <a:cubicBezTo>
                    <a:pt x="1126169" y="39773"/>
                    <a:pt x="1134891" y="60830"/>
                    <a:pt x="1134891" y="82786"/>
                  </a:cubicBezTo>
                  <a:lnTo>
                    <a:pt x="1134891" y="82786"/>
                  </a:lnTo>
                  <a:cubicBezTo>
                    <a:pt x="1134891" y="104743"/>
                    <a:pt x="1126169" y="125800"/>
                    <a:pt x="1110644" y="141325"/>
                  </a:cubicBezTo>
                  <a:cubicBezTo>
                    <a:pt x="1095118" y="156851"/>
                    <a:pt x="1074061" y="165573"/>
                    <a:pt x="1052105" y="165573"/>
                  </a:cubicBezTo>
                  <a:lnTo>
                    <a:pt x="82786" y="165573"/>
                  </a:lnTo>
                  <a:cubicBezTo>
                    <a:pt x="60830" y="165573"/>
                    <a:pt x="39773" y="156851"/>
                    <a:pt x="24248" y="141325"/>
                  </a:cubicBezTo>
                  <a:cubicBezTo>
                    <a:pt x="8722" y="125800"/>
                    <a:pt x="0" y="104743"/>
                    <a:pt x="0" y="82786"/>
                  </a:cubicBezTo>
                  <a:lnTo>
                    <a:pt x="0" y="82786"/>
                  </a:lnTo>
                  <a:cubicBezTo>
                    <a:pt x="0" y="60830"/>
                    <a:pt x="8722" y="39773"/>
                    <a:pt x="24248" y="24248"/>
                  </a:cubicBezTo>
                  <a:cubicBezTo>
                    <a:pt x="39773" y="8722"/>
                    <a:pt x="60830" y="0"/>
                    <a:pt x="82786" y="0"/>
                  </a:cubicBezTo>
                  <a:close/>
                </a:path>
              </a:pathLst>
            </a:custGeom>
            <a:solidFill>
              <a:srgbClr val="494F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134891" cy="213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FFFFFF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Panel Manufactoring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28700" y="2158289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Electrical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28700" y="3184389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Instrumentation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28700" y="4214384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Tank Farm Mngmt. System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248509" y="1087766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Gas Solution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248509" y="2154394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Fire &amp; Security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107225" y="3184389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IOT &amp; Digitization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6107225" y="4197874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Turnkey Projects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1814378" y="1087766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Process Engg. &amp; OTS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814378" y="2154394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Software Services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955661" y="3184389"/>
            <a:ext cx="4026474" cy="3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Life Cycle Services</a:t>
            </a:r>
          </a:p>
        </p:txBody>
      </p:sp>
      <p:sp>
        <p:nvSpPr>
          <p:cNvPr id="54" name="Freeform 54"/>
          <p:cNvSpPr/>
          <p:nvPr/>
        </p:nvSpPr>
        <p:spPr>
          <a:xfrm>
            <a:off x="73381" y="73381"/>
            <a:ext cx="814036" cy="814036"/>
          </a:xfrm>
          <a:custGeom>
            <a:avLst/>
            <a:gdLst/>
            <a:ahLst/>
            <a:cxnLst/>
            <a:rect l="l" t="t" r="r" b="b"/>
            <a:pathLst>
              <a:path w="814036" h="814036">
                <a:moveTo>
                  <a:pt x="0" y="0"/>
                </a:moveTo>
                <a:lnTo>
                  <a:pt x="814035" y="0"/>
                </a:lnTo>
                <a:lnTo>
                  <a:pt x="814035" y="814035"/>
                </a:lnTo>
                <a:lnTo>
                  <a:pt x="0" y="8140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00471" y="0"/>
            <a:ext cx="4687529" cy="10287000"/>
            <a:chOff x="0" y="0"/>
            <a:chExt cx="123457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576" cy="2709333"/>
            </a:xfrm>
            <a:custGeom>
              <a:avLst/>
              <a:gdLst/>
              <a:ahLst/>
              <a:cxnLst/>
              <a:rect l="l" t="t" r="r" b="b"/>
              <a:pathLst>
                <a:path w="1234576" h="2709333">
                  <a:moveTo>
                    <a:pt x="0" y="0"/>
                  </a:moveTo>
                  <a:lnTo>
                    <a:pt x="1234576" y="0"/>
                  </a:lnTo>
                  <a:lnTo>
                    <a:pt x="12345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01E1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57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12531" y="1028700"/>
            <a:ext cx="1245141" cy="79247"/>
            <a:chOff x="0" y="0"/>
            <a:chExt cx="327938" cy="208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7938" cy="20872"/>
            </a:xfrm>
            <a:custGeom>
              <a:avLst/>
              <a:gdLst/>
              <a:ahLst/>
              <a:cxnLst/>
              <a:rect l="l" t="t" r="r" b="b"/>
              <a:pathLst>
                <a:path w="327938" h="20872">
                  <a:moveTo>
                    <a:pt x="0" y="0"/>
                  </a:moveTo>
                  <a:lnTo>
                    <a:pt x="327938" y="0"/>
                  </a:lnTo>
                  <a:lnTo>
                    <a:pt x="327938" y="20872"/>
                  </a:lnTo>
                  <a:lnTo>
                    <a:pt x="0" y="20872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27938" cy="58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93191" y="39409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4"/>
                </a:lnTo>
                <a:lnTo>
                  <a:pt x="0" y="641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7492038" y="4132894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4220411" y="1648640"/>
            <a:ext cx="2996064" cy="2996064"/>
            <a:chOff x="0" y="0"/>
            <a:chExt cx="3282950" cy="32829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82950" cy="3282950"/>
            </a:xfrm>
            <a:custGeom>
              <a:avLst/>
              <a:gdLst/>
              <a:ahLst/>
              <a:cxn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256" r="-1625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925721" y="0"/>
            <a:ext cx="3294691" cy="10287000"/>
            <a:chOff x="0" y="0"/>
            <a:chExt cx="867737" cy="27093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67737" cy="2709333"/>
            </a:xfrm>
            <a:custGeom>
              <a:avLst/>
              <a:gdLst/>
              <a:ahLst/>
              <a:cxnLst/>
              <a:rect l="l" t="t" r="r" b="b"/>
              <a:pathLst>
                <a:path w="867737" h="2709333">
                  <a:moveTo>
                    <a:pt x="0" y="0"/>
                  </a:moveTo>
                  <a:lnTo>
                    <a:pt x="867737" y="0"/>
                  </a:lnTo>
                  <a:lnTo>
                    <a:pt x="86773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6773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313123" y="1669973"/>
            <a:ext cx="2907288" cy="2974730"/>
            <a:chOff x="0" y="0"/>
            <a:chExt cx="749314" cy="76669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49314" cy="766696"/>
            </a:xfrm>
            <a:custGeom>
              <a:avLst/>
              <a:gdLst/>
              <a:ahLst/>
              <a:cxnLst/>
              <a:rect l="l" t="t" r="r" b="b"/>
              <a:pathLst>
                <a:path w="749314" h="766696">
                  <a:moveTo>
                    <a:pt x="0" y="0"/>
                  </a:moveTo>
                  <a:lnTo>
                    <a:pt x="749314" y="0"/>
                  </a:lnTo>
                  <a:lnTo>
                    <a:pt x="749314" y="766696"/>
                  </a:lnTo>
                  <a:lnTo>
                    <a:pt x="0" y="766696"/>
                  </a:lnTo>
                  <a:close/>
                </a:path>
              </a:pathLst>
            </a:custGeom>
            <a:blipFill>
              <a:blip r:embed="rId5"/>
              <a:stretch>
                <a:fillRect l="-31559" r="-315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313123" y="4644704"/>
            <a:ext cx="5903352" cy="2524948"/>
            <a:chOff x="0" y="0"/>
            <a:chExt cx="1820194" cy="77852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20194" cy="778523"/>
            </a:xfrm>
            <a:custGeom>
              <a:avLst/>
              <a:gdLst/>
              <a:ahLst/>
              <a:cxnLst/>
              <a:rect l="l" t="t" r="r" b="b"/>
              <a:pathLst>
                <a:path w="1820194" h="778523">
                  <a:moveTo>
                    <a:pt x="0" y="0"/>
                  </a:moveTo>
                  <a:lnTo>
                    <a:pt x="1820194" y="0"/>
                  </a:lnTo>
                  <a:lnTo>
                    <a:pt x="1820194" y="778523"/>
                  </a:lnTo>
                  <a:lnTo>
                    <a:pt x="0" y="778523"/>
                  </a:lnTo>
                  <a:close/>
                </a:path>
              </a:pathLst>
            </a:custGeom>
            <a:blipFill>
              <a:blip r:embed="rId6"/>
              <a:stretch>
                <a:fillRect t="-10363" b="-1036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1571872" y="7617842"/>
            <a:ext cx="5385855" cy="1640458"/>
          </a:xfrm>
          <a:custGeom>
            <a:avLst/>
            <a:gdLst/>
            <a:ahLst/>
            <a:cxnLst/>
            <a:rect l="l" t="t" r="r" b="b"/>
            <a:pathLst>
              <a:path w="5385855" h="1640458">
                <a:moveTo>
                  <a:pt x="0" y="0"/>
                </a:moveTo>
                <a:lnTo>
                  <a:pt x="5385854" y="0"/>
                </a:lnTo>
                <a:lnTo>
                  <a:pt x="5385854" y="1640458"/>
                </a:lnTo>
                <a:lnTo>
                  <a:pt x="0" y="16404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42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203753" y="237073"/>
            <a:ext cx="955319" cy="955319"/>
          </a:xfrm>
          <a:custGeom>
            <a:avLst/>
            <a:gdLst/>
            <a:ahLst/>
            <a:cxnLst/>
            <a:rect l="l" t="t" r="r" b="b"/>
            <a:pathLst>
              <a:path w="955319" h="955319">
                <a:moveTo>
                  <a:pt x="0" y="0"/>
                </a:moveTo>
                <a:lnTo>
                  <a:pt x="955319" y="0"/>
                </a:lnTo>
                <a:lnTo>
                  <a:pt x="955319" y="955320"/>
                </a:lnTo>
                <a:lnTo>
                  <a:pt x="0" y="9553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2047048" y="1163818"/>
            <a:ext cx="6347594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AUTOMATION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82804" y="3856631"/>
            <a:ext cx="4853674" cy="1543050"/>
            <a:chOff x="0" y="0"/>
            <a:chExt cx="6471565" cy="20574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6471565" cy="2057400"/>
              <a:chOff x="0" y="0"/>
              <a:chExt cx="1278334" cy="4064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2783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1278334" h="406400">
                    <a:moveTo>
                      <a:pt x="107513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1075134" y="406400"/>
                    </a:lnTo>
                    <a:lnTo>
                      <a:pt x="1278334" y="203200"/>
                    </a:lnTo>
                    <a:lnTo>
                      <a:pt x="1075134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1164034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209495" y="95715"/>
              <a:ext cx="5334949" cy="1761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24"/>
                </a:lnSpc>
              </a:pPr>
              <a:r>
                <a:rPr lang="en-US" sz="2499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DCS</a:t>
              </a:r>
            </a:p>
            <a:p>
              <a:pPr algn="l">
                <a:lnSpc>
                  <a:spcPts val="3380"/>
                </a:lnSpc>
              </a:pPr>
              <a:r>
                <a:rPr lang="en-US" sz="209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Honeywell Experion PC-C300 and UOC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82804" y="5907178"/>
            <a:ext cx="4853674" cy="1543050"/>
            <a:chOff x="0" y="0"/>
            <a:chExt cx="6471565" cy="2057400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6471565" cy="2057400"/>
              <a:chOff x="0" y="0"/>
              <a:chExt cx="1278334" cy="4064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2783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1278334" h="406400">
                    <a:moveTo>
                      <a:pt x="107513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1075134" y="406400"/>
                    </a:lnTo>
                    <a:lnTo>
                      <a:pt x="1278334" y="203200"/>
                    </a:lnTo>
                    <a:lnTo>
                      <a:pt x="1075134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1164034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236554" y="240665"/>
              <a:ext cx="6079634" cy="11896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24"/>
                </a:lnSpc>
              </a:pPr>
              <a:r>
                <a:rPr lang="en-US" sz="2499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PLC</a:t>
              </a:r>
            </a:p>
            <a:p>
              <a:pPr algn="l">
                <a:lnSpc>
                  <a:spcPts val="3380"/>
                </a:lnSpc>
              </a:pPr>
              <a:r>
                <a:rPr lang="en-US" sz="209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HC900, ML200, ControlEdge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382804" y="8063919"/>
            <a:ext cx="4853674" cy="1543050"/>
            <a:chOff x="0" y="0"/>
            <a:chExt cx="6471565" cy="2057400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6471565" cy="2057400"/>
              <a:chOff x="0" y="0"/>
              <a:chExt cx="1278334" cy="4064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2783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1278334" h="406400">
                    <a:moveTo>
                      <a:pt x="107513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1075134" y="406400"/>
                    </a:lnTo>
                    <a:lnTo>
                      <a:pt x="1278334" y="203200"/>
                    </a:lnTo>
                    <a:lnTo>
                      <a:pt x="1075134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1164034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95966" y="368300"/>
              <a:ext cx="6093163" cy="1073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80"/>
                </a:lnSpc>
              </a:pPr>
              <a:r>
                <a:rPr lang="en-US" sz="2099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SIL2/SIL3 system (Safety System)</a:t>
              </a:r>
            </a:p>
            <a:p>
              <a:pPr algn="l">
                <a:lnSpc>
                  <a:spcPts val="3380"/>
                </a:lnSpc>
              </a:pPr>
              <a:r>
                <a:rPr lang="en-US" sz="209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HC900 &amp; SMSC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654262" y="3899101"/>
            <a:ext cx="4853674" cy="1543050"/>
            <a:chOff x="0" y="0"/>
            <a:chExt cx="6471565" cy="2057400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6471565" cy="2057400"/>
              <a:chOff x="0" y="0"/>
              <a:chExt cx="1278334" cy="4064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12783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1278334" h="406400">
                    <a:moveTo>
                      <a:pt x="107513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1075134" y="406400"/>
                    </a:lnTo>
                    <a:lnTo>
                      <a:pt x="1278334" y="203200"/>
                    </a:lnTo>
                    <a:lnTo>
                      <a:pt x="1075134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1164034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195966" y="358775"/>
              <a:ext cx="3226809" cy="11048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41"/>
                </a:lnSpc>
              </a:pPr>
              <a:r>
                <a:rPr lang="en-US" sz="2199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SCADA</a:t>
              </a:r>
            </a:p>
            <a:p>
              <a:pPr algn="l">
                <a:lnSpc>
                  <a:spcPts val="3380"/>
                </a:lnSpc>
              </a:pPr>
              <a:r>
                <a:rPr lang="en-US" sz="209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Experion HS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655578" y="8011897"/>
            <a:ext cx="4853674" cy="1595072"/>
            <a:chOff x="0" y="0"/>
            <a:chExt cx="1278334" cy="42010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78334" cy="420101"/>
            </a:xfrm>
            <a:custGeom>
              <a:avLst/>
              <a:gdLst/>
              <a:ahLst/>
              <a:cxnLst/>
              <a:rect l="l" t="t" r="r" b="b"/>
              <a:pathLst>
                <a:path w="1278334" h="420101">
                  <a:moveTo>
                    <a:pt x="1075134" y="0"/>
                  </a:moveTo>
                  <a:lnTo>
                    <a:pt x="0" y="0"/>
                  </a:lnTo>
                  <a:lnTo>
                    <a:pt x="0" y="420101"/>
                  </a:lnTo>
                  <a:lnTo>
                    <a:pt x="1075134" y="420101"/>
                  </a:lnTo>
                  <a:lnTo>
                    <a:pt x="1278334" y="210051"/>
                  </a:lnTo>
                  <a:lnTo>
                    <a:pt x="1075134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1164034" cy="4582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5802552" y="8258546"/>
            <a:ext cx="4262400" cy="1181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19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System Integration on Profibus, Profinet, IEC41xx , Modbus, OPC, etc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5654262" y="5956501"/>
            <a:ext cx="4853674" cy="1543050"/>
            <a:chOff x="0" y="0"/>
            <a:chExt cx="6471565" cy="2057400"/>
          </a:xfrm>
        </p:grpSpPr>
        <p:grpSp>
          <p:nvGrpSpPr>
            <p:cNvPr id="49" name="Group 49"/>
            <p:cNvGrpSpPr/>
            <p:nvPr/>
          </p:nvGrpSpPr>
          <p:grpSpPr>
            <a:xfrm>
              <a:off x="0" y="0"/>
              <a:ext cx="6471565" cy="2057400"/>
              <a:chOff x="0" y="0"/>
              <a:chExt cx="1278334" cy="40640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12783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1278334" h="406400">
                    <a:moveTo>
                      <a:pt x="107513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1075134" y="406400"/>
                    </a:lnTo>
                    <a:lnTo>
                      <a:pt x="1278334" y="203200"/>
                    </a:lnTo>
                    <a:lnTo>
                      <a:pt x="1075134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38100"/>
                <a:ext cx="1164034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382958" y="151516"/>
              <a:ext cx="3415531" cy="11896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24"/>
                </a:lnSpc>
              </a:pPr>
              <a:r>
                <a:rPr lang="en-US" sz="2499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RTU</a:t>
              </a:r>
            </a:p>
            <a:p>
              <a:pPr algn="l">
                <a:lnSpc>
                  <a:spcPts val="3380"/>
                </a:lnSpc>
              </a:pPr>
              <a:endParaRPr lang="en-US" sz="24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endParaRP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984601" y="2316615"/>
            <a:ext cx="847248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Engineering, Supply, Testing &amp; commissioning &amp; following System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0377885" cy="10287000"/>
            <a:chOff x="0" y="0"/>
            <a:chExt cx="13837181" cy="137160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l="16433" r="16433"/>
            <a:stretch>
              <a:fillRect/>
            </a:stretch>
          </p:blipFill>
          <p:spPr>
            <a:xfrm flipH="1">
              <a:off x="0" y="0"/>
              <a:ext cx="13837181" cy="1371600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8410515" y="268184"/>
            <a:ext cx="1245141" cy="47625"/>
            <a:chOff x="0" y="0"/>
            <a:chExt cx="327938" cy="125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673419" y="387427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603324" y="358852"/>
            <a:ext cx="4807191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ELECTRICAL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044764" y="2337076"/>
            <a:ext cx="6214536" cy="7693245"/>
            <a:chOff x="0" y="0"/>
            <a:chExt cx="1753624" cy="21708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3624" cy="2170888"/>
            </a:xfrm>
            <a:custGeom>
              <a:avLst/>
              <a:gdLst/>
              <a:ahLst/>
              <a:cxnLst/>
              <a:rect l="l" t="t" r="r" b="b"/>
              <a:pathLst>
                <a:path w="1753624" h="2170888">
                  <a:moveTo>
                    <a:pt x="0" y="0"/>
                  </a:moveTo>
                  <a:lnTo>
                    <a:pt x="1753624" y="0"/>
                  </a:lnTo>
                  <a:lnTo>
                    <a:pt x="1753624" y="2170888"/>
                  </a:lnTo>
                  <a:lnTo>
                    <a:pt x="0" y="2170888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753624" cy="2208988"/>
            </a:xfrm>
            <a:prstGeom prst="rect">
              <a:avLst/>
            </a:prstGeom>
          </p:spPr>
          <p:txBody>
            <a:bodyPr lIns="46423" tIns="46423" rIns="46423" bIns="46423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635602" y="2856842"/>
            <a:ext cx="4114141" cy="2079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4139" lvl="2" indent="-218046" algn="just">
              <a:lnSpc>
                <a:spcPts val="2120"/>
              </a:lnSpc>
              <a:buFont typeface="Arial"/>
              <a:buChar char="⚬"/>
            </a:pPr>
            <a:r>
              <a:rPr lang="en-US" sz="1514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VCB</a:t>
            </a:r>
          </a:p>
          <a:p>
            <a:pPr marL="654139" lvl="2" indent="-218046" algn="just">
              <a:lnSpc>
                <a:spcPts val="2120"/>
              </a:lnSpc>
              <a:buFont typeface="Arial"/>
              <a:buChar char="⚬"/>
            </a:pPr>
            <a:r>
              <a:rPr lang="en-US" sz="1514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BUS Duct</a:t>
            </a:r>
          </a:p>
          <a:p>
            <a:pPr marL="654139" lvl="2" indent="-218046" algn="just">
              <a:lnSpc>
                <a:spcPts val="2120"/>
              </a:lnSpc>
              <a:buFont typeface="Arial"/>
              <a:buChar char="⚬"/>
            </a:pPr>
            <a:r>
              <a:rPr lang="en-US" sz="1514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Metering Kiosk</a:t>
            </a:r>
          </a:p>
          <a:p>
            <a:pPr marL="654139" lvl="2" indent="-218046" algn="just">
              <a:lnSpc>
                <a:spcPts val="2120"/>
              </a:lnSpc>
              <a:buFont typeface="Arial"/>
              <a:buChar char="⚬"/>
            </a:pPr>
            <a:r>
              <a:rPr lang="en-US" sz="1514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PCC </a:t>
            </a:r>
          </a:p>
          <a:p>
            <a:pPr marL="654139" lvl="2" indent="-218046" algn="just">
              <a:lnSpc>
                <a:spcPts val="2120"/>
              </a:lnSpc>
              <a:buFont typeface="Arial"/>
              <a:buChar char="⚬"/>
            </a:pPr>
            <a:r>
              <a:rPr lang="en-US" sz="1514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APFC</a:t>
            </a:r>
          </a:p>
          <a:p>
            <a:pPr marL="654139" lvl="2" indent="-218046" algn="just">
              <a:lnSpc>
                <a:spcPts val="2120"/>
              </a:lnSpc>
              <a:buFont typeface="Arial"/>
              <a:buChar char="⚬"/>
            </a:pPr>
            <a:r>
              <a:rPr lang="en-US" sz="1514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MCC </a:t>
            </a:r>
          </a:p>
          <a:p>
            <a:pPr marL="654139" lvl="2" indent="-218046" algn="just">
              <a:lnSpc>
                <a:spcPts val="2120"/>
              </a:lnSpc>
              <a:buFont typeface="Arial"/>
              <a:buChar char="⚬"/>
            </a:pPr>
            <a:r>
              <a:rPr lang="en-US" sz="1514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VFD</a:t>
            </a:r>
          </a:p>
          <a:p>
            <a:pPr algn="just">
              <a:lnSpc>
                <a:spcPts val="2120"/>
              </a:lnSpc>
            </a:pPr>
            <a:endParaRPr lang="en-US" sz="1514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365889" y="2527297"/>
            <a:ext cx="2999726" cy="35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1283" lvl="1" indent="-230641" algn="l">
              <a:lnSpc>
                <a:spcPts val="2991"/>
              </a:lnSpc>
              <a:buFont typeface="Arial"/>
              <a:buChar char="•"/>
            </a:pPr>
            <a:r>
              <a:rPr lang="en-US" sz="2136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HT/LT Panel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2285" y="4690132"/>
            <a:ext cx="5211662" cy="4750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1824" lvl="1" indent="-210912" algn="l">
              <a:lnSpc>
                <a:spcPts val="2735"/>
              </a:lnSpc>
              <a:buFont typeface="Arial"/>
              <a:buChar char="•"/>
            </a:pPr>
            <a:r>
              <a:rPr lang="en-US" sz="1953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Transformer &amp; Switchyard</a:t>
            </a:r>
          </a:p>
          <a:p>
            <a:pPr marL="421824" lvl="1" indent="-210912" algn="l">
              <a:lnSpc>
                <a:spcPts val="2735"/>
              </a:lnSpc>
              <a:buFont typeface="Arial"/>
              <a:buChar char="•"/>
            </a:pPr>
            <a:r>
              <a:rPr lang="en-US" sz="1953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Cable Laying</a:t>
            </a:r>
          </a:p>
          <a:p>
            <a:pPr marL="421824" lvl="1" indent="-210912" algn="l">
              <a:lnSpc>
                <a:spcPts val="2735"/>
              </a:lnSpc>
              <a:buFont typeface="Arial"/>
              <a:buChar char="•"/>
            </a:pPr>
            <a:r>
              <a:rPr lang="en-US" sz="1953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Cable Tray</a:t>
            </a:r>
          </a:p>
          <a:p>
            <a:pPr marL="421824" lvl="1" indent="-210912" algn="l">
              <a:lnSpc>
                <a:spcPts val="2735"/>
              </a:lnSpc>
              <a:buFont typeface="Arial"/>
              <a:buChar char="•"/>
            </a:pPr>
            <a:r>
              <a:rPr lang="en-US" sz="1953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JB, DB</a:t>
            </a:r>
          </a:p>
          <a:p>
            <a:pPr marL="421824" lvl="1" indent="-210912" algn="l">
              <a:lnSpc>
                <a:spcPts val="2735"/>
              </a:lnSpc>
              <a:buFont typeface="Arial"/>
              <a:buChar char="•"/>
            </a:pPr>
            <a:r>
              <a:rPr lang="en-US" sz="1953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Lighting</a:t>
            </a:r>
          </a:p>
          <a:p>
            <a:pPr marL="843647" lvl="2" indent="-281216" algn="l">
              <a:lnSpc>
                <a:spcPts val="2735"/>
              </a:lnSpc>
              <a:buFont typeface="Arial"/>
              <a:buChar char="⚬"/>
            </a:pPr>
            <a:r>
              <a:rPr lang="en-US" sz="195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Industrial Luminaires</a:t>
            </a:r>
          </a:p>
          <a:p>
            <a:pPr marL="843647" lvl="2" indent="-281216" algn="l">
              <a:lnSpc>
                <a:spcPts val="2735"/>
              </a:lnSpc>
              <a:buFont typeface="Arial"/>
              <a:buChar char="⚬"/>
            </a:pPr>
            <a:r>
              <a:rPr lang="en-US" sz="195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Landscape Luminaires</a:t>
            </a:r>
          </a:p>
          <a:p>
            <a:pPr marL="843647" lvl="2" indent="-281216" algn="l">
              <a:lnSpc>
                <a:spcPts val="2735"/>
              </a:lnSpc>
              <a:buFont typeface="Arial"/>
              <a:buChar char="⚬"/>
            </a:pPr>
            <a:r>
              <a:rPr lang="en-US" sz="195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Cleanroom Luminaires</a:t>
            </a:r>
          </a:p>
          <a:p>
            <a:pPr marL="843647" lvl="2" indent="-281216" algn="l">
              <a:lnSpc>
                <a:spcPts val="2735"/>
              </a:lnSpc>
              <a:buFont typeface="Arial"/>
              <a:buChar char="⚬"/>
            </a:pPr>
            <a:r>
              <a:rPr lang="en-US" sz="195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Street Light Luminaires</a:t>
            </a:r>
          </a:p>
          <a:p>
            <a:pPr marL="843647" lvl="2" indent="-281216" algn="l">
              <a:lnSpc>
                <a:spcPts val="2735"/>
              </a:lnSpc>
              <a:buFont typeface="Arial"/>
              <a:buChar char="⚬"/>
            </a:pPr>
            <a:r>
              <a:rPr lang="en-US" sz="195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Commercial Luminaires</a:t>
            </a:r>
          </a:p>
          <a:p>
            <a:pPr marL="843647" lvl="2" indent="-281216" algn="l">
              <a:lnSpc>
                <a:spcPts val="2735"/>
              </a:lnSpc>
              <a:buFont typeface="Arial"/>
              <a:buChar char="⚬"/>
            </a:pPr>
            <a:r>
              <a:rPr lang="en-US" sz="195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Battery Backup Luminaires</a:t>
            </a:r>
          </a:p>
          <a:p>
            <a:pPr marL="843647" lvl="2" indent="-281216" algn="l">
              <a:lnSpc>
                <a:spcPts val="2735"/>
              </a:lnSpc>
              <a:buFont typeface="Arial"/>
              <a:buChar char="⚬"/>
            </a:pPr>
            <a:r>
              <a:rPr lang="en-US" sz="1953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High Mast</a:t>
            </a:r>
          </a:p>
          <a:p>
            <a:pPr marL="843647" lvl="2" indent="-281216" algn="l">
              <a:lnSpc>
                <a:spcPts val="2735"/>
              </a:lnSpc>
              <a:buFont typeface="Arial"/>
              <a:buChar char="⚬"/>
            </a:pPr>
            <a:endParaRPr lang="en-US" sz="1953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421824" lvl="1" indent="-210912" algn="l">
              <a:lnSpc>
                <a:spcPts val="2735"/>
              </a:lnSpc>
              <a:buFont typeface="Arial"/>
              <a:buChar char="•"/>
            </a:pPr>
            <a:r>
              <a:rPr lang="en-US" sz="1953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Earthing &amp; Grounding </a:t>
            </a:r>
          </a:p>
        </p:txBody>
      </p:sp>
      <p:sp>
        <p:nvSpPr>
          <p:cNvPr id="17" name="Freeform 17"/>
          <p:cNvSpPr/>
          <p:nvPr/>
        </p:nvSpPr>
        <p:spPr>
          <a:xfrm>
            <a:off x="203753" y="237073"/>
            <a:ext cx="955319" cy="955319"/>
          </a:xfrm>
          <a:custGeom>
            <a:avLst/>
            <a:gdLst/>
            <a:ahLst/>
            <a:cxnLst/>
            <a:rect l="l" t="t" r="r" b="b"/>
            <a:pathLst>
              <a:path w="955319" h="955319">
                <a:moveTo>
                  <a:pt x="0" y="0"/>
                </a:moveTo>
                <a:lnTo>
                  <a:pt x="955319" y="0"/>
                </a:lnTo>
                <a:lnTo>
                  <a:pt x="955319" y="955320"/>
                </a:lnTo>
                <a:lnTo>
                  <a:pt x="0" y="9553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0888561" y="796049"/>
            <a:ext cx="6370739" cy="1026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9"/>
              </a:lnSpc>
            </a:pPr>
            <a:r>
              <a:rPr lang="en-US" sz="1956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Turnkey Projects in Electrical Design, Engineering, Supply and commissioning, Switchyard to internal lighting system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5843" y="2915388"/>
            <a:ext cx="3062932" cy="2228112"/>
            <a:chOff x="0" y="0"/>
            <a:chExt cx="4083909" cy="297081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13627" b="13627"/>
            <a:stretch>
              <a:fillRect/>
            </a:stretch>
          </p:blipFill>
          <p:spPr>
            <a:xfrm>
              <a:off x="0" y="0"/>
              <a:ext cx="4083909" cy="297081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4074743" y="2915388"/>
            <a:ext cx="2880560" cy="2228112"/>
            <a:chOff x="0" y="0"/>
            <a:chExt cx="3840747" cy="297081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8454" b="8454"/>
            <a:stretch>
              <a:fillRect/>
            </a:stretch>
          </p:blipFill>
          <p:spPr>
            <a:xfrm>
              <a:off x="0" y="0"/>
              <a:ext cx="3840747" cy="2970816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7260104" y="2915388"/>
            <a:ext cx="3062932" cy="2228112"/>
            <a:chOff x="0" y="0"/>
            <a:chExt cx="4083909" cy="2970816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9167" b="9167"/>
            <a:stretch>
              <a:fillRect/>
            </a:stretch>
          </p:blipFill>
          <p:spPr>
            <a:xfrm>
              <a:off x="0" y="0"/>
              <a:ext cx="4083909" cy="2970816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10751127" y="2915388"/>
            <a:ext cx="2628011" cy="2228112"/>
            <a:chOff x="0" y="0"/>
            <a:chExt cx="3504015" cy="2970816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/>
            <a:srcRect l="6477" r="6477"/>
            <a:stretch>
              <a:fillRect/>
            </a:stretch>
          </p:blipFill>
          <p:spPr>
            <a:xfrm>
              <a:off x="0" y="0"/>
              <a:ext cx="3504015" cy="2970816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8488303" y="544233"/>
            <a:ext cx="1245141" cy="47625"/>
            <a:chOff x="0" y="0"/>
            <a:chExt cx="327938" cy="125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52746" y="170294"/>
            <a:ext cx="999156" cy="999156"/>
          </a:xfrm>
          <a:custGeom>
            <a:avLst/>
            <a:gdLst/>
            <a:ahLst/>
            <a:cxnLst/>
            <a:rect l="l" t="t" r="r" b="b"/>
            <a:pathLst>
              <a:path w="999156" h="999156">
                <a:moveTo>
                  <a:pt x="0" y="0"/>
                </a:moveTo>
                <a:lnTo>
                  <a:pt x="999156" y="0"/>
                </a:lnTo>
                <a:lnTo>
                  <a:pt x="999156" y="999156"/>
                </a:lnTo>
                <a:lnTo>
                  <a:pt x="0" y="9991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13988738" y="2915388"/>
            <a:ext cx="3062932" cy="2228112"/>
            <a:chOff x="0" y="0"/>
            <a:chExt cx="4083909" cy="2970816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9"/>
            <a:srcRect t="13627" b="13627"/>
            <a:stretch>
              <a:fillRect/>
            </a:stretch>
          </p:blipFill>
          <p:spPr>
            <a:xfrm>
              <a:off x="0" y="0"/>
              <a:ext cx="4083909" cy="2970816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7260104" y="5443802"/>
            <a:ext cx="3062932" cy="3443168"/>
            <a:chOff x="0" y="0"/>
            <a:chExt cx="728863" cy="81934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28863" cy="819345"/>
            </a:xfrm>
            <a:custGeom>
              <a:avLst/>
              <a:gdLst/>
              <a:ahLst/>
              <a:cxnLst/>
              <a:rect l="l" t="t" r="r" b="b"/>
              <a:pathLst>
                <a:path w="728863" h="819345">
                  <a:moveTo>
                    <a:pt x="728863" y="0"/>
                  </a:moveTo>
                  <a:lnTo>
                    <a:pt x="728863" y="705045"/>
                  </a:lnTo>
                  <a:lnTo>
                    <a:pt x="364431" y="819345"/>
                  </a:lnTo>
                  <a:lnTo>
                    <a:pt x="0" y="705045"/>
                  </a:lnTo>
                  <a:lnTo>
                    <a:pt x="0" y="0"/>
                  </a:lnTo>
                  <a:lnTo>
                    <a:pt x="728863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728863" cy="76219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887"/>
                </a:lnSpc>
              </a:pPr>
              <a:endParaRPr/>
            </a:p>
            <a:p>
              <a:pPr algn="just">
                <a:lnSpc>
                  <a:spcPts val="2887"/>
                </a:lnSpc>
              </a:pPr>
              <a:endParaRPr/>
            </a:p>
            <a:p>
              <a:pPr marL="410209" lvl="1" indent="-205105" algn="just">
                <a:lnSpc>
                  <a:spcPts val="2887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pH Analyzer</a:t>
              </a:r>
            </a:p>
            <a:p>
              <a:pPr marL="410209" lvl="1" indent="-205105" algn="just">
                <a:lnSpc>
                  <a:spcPts val="2887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Conductivity Analyzer</a:t>
              </a:r>
            </a:p>
            <a:p>
              <a:pPr marL="410209" lvl="1" indent="-205105" algn="just">
                <a:lnSpc>
                  <a:spcPts val="2887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Turbidity Analyzer</a:t>
              </a:r>
            </a:p>
            <a:p>
              <a:pPr marL="410209" lvl="1" indent="-205105" algn="just">
                <a:lnSpc>
                  <a:spcPts val="2887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O2</a:t>
              </a:r>
            </a:p>
            <a:p>
              <a:pPr marL="410209" lvl="1" indent="-205105" algn="just">
                <a:lnSpc>
                  <a:spcPts val="2887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Chlorine</a:t>
              </a:r>
            </a:p>
            <a:p>
              <a:pPr algn="just">
                <a:lnSpc>
                  <a:spcPts val="2887"/>
                </a:lnSpc>
              </a:pPr>
              <a:endPara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096928" y="5450339"/>
            <a:ext cx="3062932" cy="3415664"/>
            <a:chOff x="0" y="0"/>
            <a:chExt cx="728863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28863" cy="812800"/>
            </a:xfrm>
            <a:custGeom>
              <a:avLst/>
              <a:gdLst/>
              <a:ahLst/>
              <a:cxnLst/>
              <a:rect l="l" t="t" r="r" b="b"/>
              <a:pathLst>
                <a:path w="728863" h="812800">
                  <a:moveTo>
                    <a:pt x="728863" y="0"/>
                  </a:moveTo>
                  <a:lnTo>
                    <a:pt x="728863" y="698500"/>
                  </a:lnTo>
                  <a:lnTo>
                    <a:pt x="364431" y="812800"/>
                  </a:lnTo>
                  <a:lnTo>
                    <a:pt x="0" y="698500"/>
                  </a:lnTo>
                  <a:lnTo>
                    <a:pt x="0" y="0"/>
                  </a:lnTo>
                  <a:lnTo>
                    <a:pt x="728863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728863" cy="755650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410209" lvl="1" indent="-205105" algn="just">
                <a:lnSpc>
                  <a:spcPts val="2887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Pig Signalars</a:t>
              </a:r>
            </a:p>
            <a:p>
              <a:pPr marL="410209" lvl="1" indent="-205105" algn="just">
                <a:lnSpc>
                  <a:spcPts val="2887"/>
                </a:lnSpc>
                <a:buFont typeface="Arial"/>
                <a:buChar char="•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Intrusive</a:t>
              </a:r>
            </a:p>
            <a:p>
              <a:pPr marL="410209" lvl="1" indent="-205105" algn="just">
                <a:lnSpc>
                  <a:spcPts val="2887"/>
                </a:lnSpc>
                <a:buFont typeface="Arial"/>
                <a:buChar char="•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Non-Intrusive.</a:t>
              </a:r>
            </a:p>
            <a:p>
              <a:pPr algn="just">
                <a:lnSpc>
                  <a:spcPts val="2887"/>
                </a:lnSpc>
              </a:pPr>
              <a:endPara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624421" y="5443802"/>
            <a:ext cx="3062932" cy="3415664"/>
            <a:chOff x="0" y="0"/>
            <a:chExt cx="728863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28863" cy="812800"/>
            </a:xfrm>
            <a:custGeom>
              <a:avLst/>
              <a:gdLst/>
              <a:ahLst/>
              <a:cxnLst/>
              <a:rect l="l" t="t" r="r" b="b"/>
              <a:pathLst>
                <a:path w="728863" h="812800">
                  <a:moveTo>
                    <a:pt x="728863" y="0"/>
                  </a:moveTo>
                  <a:lnTo>
                    <a:pt x="728863" y="698500"/>
                  </a:lnTo>
                  <a:lnTo>
                    <a:pt x="364431" y="812800"/>
                  </a:lnTo>
                  <a:lnTo>
                    <a:pt x="0" y="698500"/>
                  </a:lnTo>
                  <a:lnTo>
                    <a:pt x="0" y="0"/>
                  </a:lnTo>
                  <a:lnTo>
                    <a:pt x="728863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728863" cy="755650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410209" lvl="1" indent="-205105" algn="just">
                <a:lnSpc>
                  <a:spcPts val="2887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Globe Control Valve</a:t>
              </a:r>
            </a:p>
            <a:p>
              <a:pPr marL="410209" lvl="1" indent="-205105" algn="just">
                <a:lnSpc>
                  <a:spcPts val="2887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On-Off Valve</a:t>
              </a:r>
            </a:p>
            <a:p>
              <a:pPr marL="410209" lvl="1" indent="-205105" algn="just">
                <a:lnSpc>
                  <a:spcPts val="2887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Butterfly Valve.</a:t>
              </a:r>
            </a:p>
            <a:p>
              <a:pPr algn="just">
                <a:lnSpc>
                  <a:spcPts val="2887"/>
                </a:lnSpc>
              </a:pPr>
              <a:endPara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</p:txBody>
        </p:sp>
      </p:grpSp>
      <p:sp>
        <p:nvSpPr>
          <p:cNvPr id="29" name="Freeform 29"/>
          <p:cNvSpPr/>
          <p:nvPr/>
        </p:nvSpPr>
        <p:spPr>
          <a:xfrm>
            <a:off x="13555563" y="837917"/>
            <a:ext cx="3929283" cy="663066"/>
          </a:xfrm>
          <a:custGeom>
            <a:avLst/>
            <a:gdLst/>
            <a:ahLst/>
            <a:cxnLst/>
            <a:rect l="l" t="t" r="r" b="b"/>
            <a:pathLst>
              <a:path w="3929283" h="663066">
                <a:moveTo>
                  <a:pt x="0" y="0"/>
                </a:moveTo>
                <a:lnTo>
                  <a:pt x="3929282" y="0"/>
                </a:lnTo>
                <a:lnTo>
                  <a:pt x="3929282" y="663067"/>
                </a:lnTo>
                <a:lnTo>
                  <a:pt x="0" y="6630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809586" y="8983291"/>
            <a:ext cx="1851533" cy="765398"/>
          </a:xfrm>
          <a:custGeom>
            <a:avLst/>
            <a:gdLst/>
            <a:ahLst/>
            <a:cxnLst/>
            <a:rect l="l" t="t" r="r" b="b"/>
            <a:pathLst>
              <a:path w="1851533" h="765398">
                <a:moveTo>
                  <a:pt x="0" y="0"/>
                </a:moveTo>
                <a:lnTo>
                  <a:pt x="1851533" y="0"/>
                </a:lnTo>
                <a:lnTo>
                  <a:pt x="1851533" y="765398"/>
                </a:lnTo>
                <a:lnTo>
                  <a:pt x="0" y="76539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3099269" y="8983291"/>
            <a:ext cx="1860384" cy="765398"/>
          </a:xfrm>
          <a:custGeom>
            <a:avLst/>
            <a:gdLst/>
            <a:ahLst/>
            <a:cxnLst/>
            <a:rect l="l" t="t" r="r" b="b"/>
            <a:pathLst>
              <a:path w="1860384" h="765398">
                <a:moveTo>
                  <a:pt x="0" y="0"/>
                </a:moveTo>
                <a:lnTo>
                  <a:pt x="1860384" y="0"/>
                </a:lnTo>
                <a:lnTo>
                  <a:pt x="1860384" y="765398"/>
                </a:lnTo>
                <a:lnTo>
                  <a:pt x="0" y="76539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22119" b="-471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5235878" y="8956872"/>
            <a:ext cx="1745273" cy="732468"/>
          </a:xfrm>
          <a:custGeom>
            <a:avLst/>
            <a:gdLst/>
            <a:ahLst/>
            <a:cxnLst/>
            <a:rect l="l" t="t" r="r" b="b"/>
            <a:pathLst>
              <a:path w="1745273" h="732468">
                <a:moveTo>
                  <a:pt x="0" y="0"/>
                </a:moveTo>
                <a:lnTo>
                  <a:pt x="1745273" y="0"/>
                </a:lnTo>
                <a:lnTo>
                  <a:pt x="1745273" y="732468"/>
                </a:lnTo>
                <a:lnTo>
                  <a:pt x="0" y="73246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2694" b="-26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7419301" y="8866002"/>
            <a:ext cx="1373569" cy="928946"/>
          </a:xfrm>
          <a:custGeom>
            <a:avLst/>
            <a:gdLst/>
            <a:ahLst/>
            <a:cxnLst/>
            <a:rect l="l" t="t" r="r" b="b"/>
            <a:pathLst>
              <a:path w="1373569" h="928946">
                <a:moveTo>
                  <a:pt x="0" y="0"/>
                </a:moveTo>
                <a:lnTo>
                  <a:pt x="1373569" y="0"/>
                </a:lnTo>
                <a:lnTo>
                  <a:pt x="1373569" y="928946"/>
                </a:lnTo>
                <a:lnTo>
                  <a:pt x="0" y="92894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9395962" y="9104082"/>
            <a:ext cx="1856748" cy="644607"/>
          </a:xfrm>
          <a:custGeom>
            <a:avLst/>
            <a:gdLst/>
            <a:ahLst/>
            <a:cxnLst/>
            <a:rect l="l" t="t" r="r" b="b"/>
            <a:pathLst>
              <a:path w="1856748" h="644607">
                <a:moveTo>
                  <a:pt x="0" y="0"/>
                </a:moveTo>
                <a:lnTo>
                  <a:pt x="1856748" y="0"/>
                </a:lnTo>
                <a:lnTo>
                  <a:pt x="1856748" y="644607"/>
                </a:lnTo>
                <a:lnTo>
                  <a:pt x="0" y="64460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1863362" y="9330475"/>
            <a:ext cx="1692201" cy="418214"/>
          </a:xfrm>
          <a:custGeom>
            <a:avLst/>
            <a:gdLst/>
            <a:ahLst/>
            <a:cxnLst/>
            <a:rect l="l" t="t" r="r" b="b"/>
            <a:pathLst>
              <a:path w="1692201" h="418214">
                <a:moveTo>
                  <a:pt x="0" y="0"/>
                </a:moveTo>
                <a:lnTo>
                  <a:pt x="1692201" y="0"/>
                </a:lnTo>
                <a:lnTo>
                  <a:pt x="1692201" y="418214"/>
                </a:lnTo>
                <a:lnTo>
                  <a:pt x="0" y="41821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2039" r="-20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3828687" y="9019608"/>
            <a:ext cx="1445347" cy="754207"/>
          </a:xfrm>
          <a:custGeom>
            <a:avLst/>
            <a:gdLst/>
            <a:ahLst/>
            <a:cxnLst/>
            <a:rect l="l" t="t" r="r" b="b"/>
            <a:pathLst>
              <a:path w="1445347" h="754207">
                <a:moveTo>
                  <a:pt x="0" y="0"/>
                </a:moveTo>
                <a:lnTo>
                  <a:pt x="1445347" y="0"/>
                </a:lnTo>
                <a:lnTo>
                  <a:pt x="1445347" y="754207"/>
                </a:lnTo>
                <a:lnTo>
                  <a:pt x="0" y="75420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46696" b="-463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5712184" y="9104082"/>
            <a:ext cx="1477080" cy="585258"/>
          </a:xfrm>
          <a:custGeom>
            <a:avLst/>
            <a:gdLst/>
            <a:ahLst/>
            <a:cxnLst/>
            <a:rect l="l" t="t" r="r" b="b"/>
            <a:pathLst>
              <a:path w="1477080" h="585258">
                <a:moveTo>
                  <a:pt x="0" y="0"/>
                </a:moveTo>
                <a:lnTo>
                  <a:pt x="1477080" y="0"/>
                </a:lnTo>
                <a:lnTo>
                  <a:pt x="1477080" y="585258"/>
                </a:lnTo>
                <a:lnTo>
                  <a:pt x="0" y="58525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4919269" y="684628"/>
            <a:ext cx="845987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INSTRUMENTATION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14525" y="5450339"/>
            <a:ext cx="3660218" cy="3660280"/>
            <a:chOff x="0" y="0"/>
            <a:chExt cx="870995" cy="87100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70995" cy="871009"/>
            </a:xfrm>
            <a:custGeom>
              <a:avLst/>
              <a:gdLst/>
              <a:ahLst/>
              <a:cxnLst/>
              <a:rect l="l" t="t" r="r" b="b"/>
              <a:pathLst>
                <a:path w="870995" h="871009">
                  <a:moveTo>
                    <a:pt x="870995" y="0"/>
                  </a:moveTo>
                  <a:lnTo>
                    <a:pt x="870995" y="756709"/>
                  </a:lnTo>
                  <a:lnTo>
                    <a:pt x="435497" y="871009"/>
                  </a:lnTo>
                  <a:lnTo>
                    <a:pt x="0" y="756709"/>
                  </a:lnTo>
                  <a:lnTo>
                    <a:pt x="0" y="0"/>
                  </a:lnTo>
                  <a:lnTo>
                    <a:pt x="870995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870995" cy="804334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l">
                <a:lnSpc>
                  <a:spcPts val="2550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269626" y="5402714"/>
            <a:ext cx="2035366" cy="389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Transmitters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203604" y="5507883"/>
            <a:ext cx="3062932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Analyzer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4096928" y="5492246"/>
            <a:ext cx="3062932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Special Instruments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4388323" y="5443802"/>
            <a:ext cx="3030979" cy="3415664"/>
            <a:chOff x="0" y="0"/>
            <a:chExt cx="4041305" cy="4554218"/>
          </a:xfrm>
        </p:grpSpPr>
        <p:grpSp>
          <p:nvGrpSpPr>
            <p:cNvPr id="46" name="Group 46"/>
            <p:cNvGrpSpPr/>
            <p:nvPr/>
          </p:nvGrpSpPr>
          <p:grpSpPr>
            <a:xfrm>
              <a:off x="76263" y="0"/>
              <a:ext cx="3525179" cy="4554218"/>
              <a:chOff x="0" y="0"/>
              <a:chExt cx="629145" cy="8128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62914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29145" h="812800">
                    <a:moveTo>
                      <a:pt x="629145" y="0"/>
                    </a:moveTo>
                    <a:lnTo>
                      <a:pt x="629145" y="698500"/>
                    </a:lnTo>
                    <a:lnTo>
                      <a:pt x="314573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29145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57150"/>
                <a:ext cx="629145" cy="755650"/>
              </a:xfrm>
              <a:prstGeom prst="rect">
                <a:avLst/>
              </a:prstGeom>
            </p:spPr>
            <p:txBody>
              <a:bodyPr lIns="38100" tIns="38100" rIns="38100" bIns="38100" rtlCol="0" anchor="ctr"/>
              <a:lstStyle/>
              <a:p>
                <a:pPr marL="410209" lvl="1" indent="-205105" algn="just">
                  <a:lnSpc>
                    <a:spcPts val="2887"/>
                  </a:lnSpc>
                  <a:buAutoNum type="arabicPeriod"/>
                </a:pPr>
                <a:r>
                  <a:rPr lang="en-US" sz="1899">
                    <a:solidFill>
                      <a:srgbClr val="000000"/>
                    </a:solidFill>
                    <a:latin typeface="Canva Sans 1"/>
                    <a:ea typeface="Canva Sans 1"/>
                    <a:cs typeface="Canva Sans 1"/>
                    <a:sym typeface="Canva Sans 1"/>
                  </a:rPr>
                  <a:t>Pressure Guage</a:t>
                </a:r>
              </a:p>
              <a:p>
                <a:pPr marL="410209" lvl="1" indent="-205105" algn="just">
                  <a:lnSpc>
                    <a:spcPts val="2887"/>
                  </a:lnSpc>
                  <a:buAutoNum type="arabicPeriod"/>
                </a:pPr>
                <a:r>
                  <a:rPr lang="en-US" sz="1899">
                    <a:solidFill>
                      <a:srgbClr val="000000"/>
                    </a:solidFill>
                    <a:latin typeface="Canva Sans 1"/>
                    <a:ea typeface="Canva Sans 1"/>
                    <a:cs typeface="Canva Sans 1"/>
                    <a:sym typeface="Canva Sans 1"/>
                  </a:rPr>
                  <a:t>Level Guage</a:t>
                </a:r>
              </a:p>
              <a:p>
                <a:pPr marL="410209" lvl="1" indent="-205105" algn="just">
                  <a:lnSpc>
                    <a:spcPts val="2887"/>
                  </a:lnSpc>
                  <a:buAutoNum type="arabicPeriod"/>
                </a:pPr>
                <a:r>
                  <a:rPr lang="en-US" sz="1899">
                    <a:solidFill>
                      <a:srgbClr val="000000"/>
                    </a:solidFill>
                    <a:latin typeface="Canva Sans 1"/>
                    <a:ea typeface="Canva Sans 1"/>
                    <a:cs typeface="Canva Sans 1"/>
                    <a:sym typeface="Canva Sans 1"/>
                  </a:rPr>
                  <a:t>Rotameter</a:t>
                </a:r>
              </a:p>
              <a:p>
                <a:pPr algn="just">
                  <a:lnSpc>
                    <a:spcPts val="2887"/>
                  </a:lnSpc>
                </a:pPr>
                <a:endPara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endParaRPr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0" y="77291"/>
              <a:ext cx="4041305" cy="4842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Guages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0513535" y="5492246"/>
            <a:ext cx="3062932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Control Valve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567925" y="1763421"/>
            <a:ext cx="908589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Engineering, Supply, Testing &amp; commissioning &amp; following  Instruments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17348" y="5872900"/>
            <a:ext cx="4118455" cy="345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Temp. Transmitter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Pressure Transmitter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Differential Pressure Transmitter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Level Transmitter</a:t>
            </a:r>
          </a:p>
          <a:p>
            <a:pPr marL="971550" lvl="3" indent="-242888" algn="l">
              <a:lnSpc>
                <a:spcPts val="2100"/>
              </a:lnSpc>
              <a:buFont typeface="Arial"/>
              <a:buChar char="￭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Process Radar    </a:t>
            </a:r>
          </a:p>
          <a:p>
            <a:pPr marL="971550" lvl="3" indent="-242888" algn="l">
              <a:lnSpc>
                <a:spcPts val="2100"/>
              </a:lnSpc>
              <a:buFont typeface="Arial"/>
              <a:buChar char="￭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Ultrasonic</a:t>
            </a:r>
          </a:p>
          <a:p>
            <a:pPr marL="971550" lvl="3" indent="-242888" algn="l">
              <a:lnSpc>
                <a:spcPts val="2100"/>
              </a:lnSpc>
              <a:buFont typeface="Arial"/>
              <a:buChar char="￭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DP</a:t>
            </a:r>
          </a:p>
          <a:p>
            <a:pPr marL="971550" lvl="3" indent="-242888" algn="l">
              <a:lnSpc>
                <a:spcPts val="2100"/>
              </a:lnSpc>
              <a:buFont typeface="Arial"/>
              <a:buChar char="￭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GWR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Flow Transmitter</a:t>
            </a:r>
          </a:p>
          <a:p>
            <a:pPr marL="971550" lvl="3" indent="-242888" algn="l">
              <a:lnSpc>
                <a:spcPts val="2100"/>
              </a:lnSpc>
              <a:buFont typeface="Arial"/>
              <a:buChar char="￭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Ultrasonic</a:t>
            </a:r>
          </a:p>
          <a:p>
            <a:pPr marL="971550" lvl="3" indent="-242888" algn="l">
              <a:lnSpc>
                <a:spcPts val="2100"/>
              </a:lnSpc>
              <a:buFont typeface="Arial"/>
              <a:buChar char="￭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Magnetic</a:t>
            </a:r>
          </a:p>
          <a:p>
            <a:pPr marL="971550" lvl="3" indent="-242888" algn="l">
              <a:lnSpc>
                <a:spcPts val="2100"/>
              </a:lnSpc>
              <a:buFont typeface="Arial"/>
              <a:buChar char="￭"/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DPT</a:t>
            </a:r>
          </a:p>
          <a:p>
            <a:pPr algn="l">
              <a:lnSpc>
                <a:spcPts val="2100"/>
              </a:lnSpc>
              <a:spcBef>
                <a:spcPct val="0"/>
              </a:spcBef>
            </a:pPr>
            <a:endParaRPr lang="en-US" sz="150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534629" y="8724527"/>
            <a:ext cx="1069257" cy="1067547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488303" y="544233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9354139" y="2407272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4"/>
                </a:lnTo>
                <a:lnTo>
                  <a:pt x="0" y="641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3870028" y="-320101"/>
            <a:ext cx="4417972" cy="10607101"/>
            <a:chOff x="0" y="0"/>
            <a:chExt cx="1051312" cy="25240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51312" cy="2524093"/>
            </a:xfrm>
            <a:custGeom>
              <a:avLst/>
              <a:gdLst/>
              <a:ahLst/>
              <a:cxnLst/>
              <a:rect l="l" t="t" r="r" b="b"/>
              <a:pathLst>
                <a:path w="1051312" h="2524093">
                  <a:moveTo>
                    <a:pt x="1051312" y="0"/>
                  </a:moveTo>
                  <a:lnTo>
                    <a:pt x="1051312" y="2409793"/>
                  </a:lnTo>
                  <a:lnTo>
                    <a:pt x="525656" y="2524093"/>
                  </a:lnTo>
                  <a:lnTo>
                    <a:pt x="0" y="2409793"/>
                  </a:lnTo>
                  <a:lnTo>
                    <a:pt x="0" y="0"/>
                  </a:lnTo>
                  <a:lnTo>
                    <a:pt x="1051312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051312" cy="2466943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887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907804" y="0"/>
            <a:ext cx="10130091" cy="10287000"/>
            <a:chOff x="0" y="0"/>
            <a:chExt cx="13309099" cy="13515249"/>
          </a:xfrm>
        </p:grpSpPr>
        <p:sp>
          <p:nvSpPr>
            <p:cNvPr id="13" name="Freeform 13"/>
            <p:cNvSpPr/>
            <p:nvPr/>
          </p:nvSpPr>
          <p:spPr>
            <a:xfrm>
              <a:off x="-2794" y="-127"/>
              <a:ext cx="13311893" cy="13515376"/>
            </a:xfrm>
            <a:custGeom>
              <a:avLst/>
              <a:gdLst/>
              <a:ahLst/>
              <a:cxnLst/>
              <a:rect l="l" t="t" r="r" b="b"/>
              <a:pathLst>
                <a:path w="13311893" h="13515376">
                  <a:moveTo>
                    <a:pt x="13311893" y="13468823"/>
                  </a:moveTo>
                  <a:cubicBezTo>
                    <a:pt x="13311893" y="13512372"/>
                    <a:pt x="13295389" y="13515376"/>
                    <a:pt x="13252364" y="13515376"/>
                  </a:cubicBezTo>
                  <a:cubicBezTo>
                    <a:pt x="8836429" y="13514542"/>
                    <a:pt x="4420693" y="13514542"/>
                    <a:pt x="4759" y="13514542"/>
                  </a:cubicBezTo>
                  <a:cubicBezTo>
                    <a:pt x="0" y="13496354"/>
                    <a:pt x="8295" y="13479834"/>
                    <a:pt x="12814" y="13462983"/>
                  </a:cubicBezTo>
                  <a:cubicBezTo>
                    <a:pt x="206921" y="12725132"/>
                    <a:pt x="401224" y="11987447"/>
                    <a:pt x="595921" y="11249764"/>
                  </a:cubicBezTo>
                  <a:cubicBezTo>
                    <a:pt x="873525" y="10198051"/>
                    <a:pt x="1151719" y="9146506"/>
                    <a:pt x="1429127" y="8094793"/>
                  </a:cubicBezTo>
                  <a:cubicBezTo>
                    <a:pt x="1771761" y="6795963"/>
                    <a:pt x="2113609" y="5497131"/>
                    <a:pt x="2456047" y="4198468"/>
                  </a:cubicBezTo>
                  <a:cubicBezTo>
                    <a:pt x="2803986" y="2879113"/>
                    <a:pt x="3152121" y="1559925"/>
                    <a:pt x="3501042" y="240738"/>
                  </a:cubicBezTo>
                  <a:cubicBezTo>
                    <a:pt x="3522260" y="160479"/>
                    <a:pt x="3535816" y="78384"/>
                    <a:pt x="3570198" y="795"/>
                  </a:cubicBezTo>
                  <a:cubicBezTo>
                    <a:pt x="6797718" y="795"/>
                    <a:pt x="10025237" y="795"/>
                    <a:pt x="13252757" y="0"/>
                  </a:cubicBezTo>
                  <a:cubicBezTo>
                    <a:pt x="13296569" y="0"/>
                    <a:pt x="13311499" y="4465"/>
                    <a:pt x="13311499" y="47014"/>
                  </a:cubicBezTo>
                  <a:cubicBezTo>
                    <a:pt x="13310321" y="4521006"/>
                    <a:pt x="13310321" y="8994998"/>
                    <a:pt x="13311893" y="13468823"/>
                  </a:cubicBezTo>
                  <a:close/>
                </a:path>
              </a:pathLst>
            </a:custGeom>
            <a:blipFill>
              <a:blip r:embed="rId4"/>
              <a:stretch>
                <a:fillRect l="-25040" r="-25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843864"/>
            <a:ext cx="10620616" cy="188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TANK FARM MANAGEMENT SYSTEM &amp; TAS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871791" y="3960964"/>
            <a:ext cx="4861653" cy="3780335"/>
            <a:chOff x="0" y="0"/>
            <a:chExt cx="1280435" cy="9956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80435" cy="995644"/>
            </a:xfrm>
            <a:custGeom>
              <a:avLst/>
              <a:gdLst/>
              <a:ahLst/>
              <a:cxnLst/>
              <a:rect l="l" t="t" r="r" b="b"/>
              <a:pathLst>
                <a:path w="1280435" h="995644">
                  <a:moveTo>
                    <a:pt x="0" y="0"/>
                  </a:moveTo>
                  <a:lnTo>
                    <a:pt x="1280435" y="0"/>
                  </a:lnTo>
                  <a:lnTo>
                    <a:pt x="1280435" y="995644"/>
                  </a:lnTo>
                  <a:lnTo>
                    <a:pt x="0" y="995644"/>
                  </a:lnTo>
                  <a:close/>
                </a:path>
              </a:pathLst>
            </a:custGeom>
            <a:solidFill>
              <a:srgbClr val="201E1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280435" cy="1033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253108" y="4264790"/>
            <a:ext cx="4101031" cy="275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8" lvl="1" indent="-237489" algn="l">
              <a:lnSpc>
                <a:spcPts val="4443"/>
              </a:lnSpc>
              <a:buFont typeface="Arial"/>
              <a:buChar char="•"/>
            </a:pPr>
            <a:r>
              <a:rPr lang="en-US" sz="2199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Pressure Transmitter</a:t>
            </a:r>
          </a:p>
          <a:p>
            <a:pPr marL="474978" lvl="1" indent="-237489" algn="l">
              <a:lnSpc>
                <a:spcPts val="4443"/>
              </a:lnSpc>
              <a:buFont typeface="Arial"/>
              <a:buChar char="•"/>
            </a:pPr>
            <a:r>
              <a:rPr lang="en-US" sz="2199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Tank side Display</a:t>
            </a:r>
          </a:p>
          <a:p>
            <a:pPr marL="474978" lvl="1" indent="-237489" algn="l">
              <a:lnSpc>
                <a:spcPts val="4443"/>
              </a:lnSpc>
              <a:buFont typeface="Arial"/>
              <a:buChar char="•"/>
            </a:pPr>
            <a:r>
              <a:rPr lang="en-US" sz="2199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Batch Controller</a:t>
            </a:r>
          </a:p>
          <a:p>
            <a:pPr marL="474978" lvl="1" indent="-237489" algn="l">
              <a:lnSpc>
                <a:spcPts val="4443"/>
              </a:lnSpc>
              <a:buFont typeface="Arial"/>
              <a:buChar char="•"/>
            </a:pPr>
            <a:r>
              <a:rPr lang="en-US" sz="2199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Temp. Measurement</a:t>
            </a:r>
          </a:p>
          <a:p>
            <a:pPr marL="474978" lvl="1" indent="-237489" algn="l">
              <a:lnSpc>
                <a:spcPts val="4443"/>
              </a:lnSpc>
              <a:buFont typeface="Arial"/>
              <a:buChar char="•"/>
            </a:pPr>
            <a:r>
              <a:rPr lang="en-US" sz="2199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Multi Spot Temp. Sensor</a:t>
            </a:r>
          </a:p>
        </p:txBody>
      </p:sp>
      <p:sp>
        <p:nvSpPr>
          <p:cNvPr id="19" name="Freeform 19"/>
          <p:cNvSpPr/>
          <p:nvPr/>
        </p:nvSpPr>
        <p:spPr>
          <a:xfrm>
            <a:off x="73381" y="114199"/>
            <a:ext cx="955319" cy="955319"/>
          </a:xfrm>
          <a:custGeom>
            <a:avLst/>
            <a:gdLst/>
            <a:ahLst/>
            <a:cxnLst/>
            <a:rect l="l" t="t" r="r" b="b"/>
            <a:pathLst>
              <a:path w="955319" h="955319">
                <a:moveTo>
                  <a:pt x="0" y="0"/>
                </a:moveTo>
                <a:lnTo>
                  <a:pt x="955319" y="0"/>
                </a:lnTo>
                <a:lnTo>
                  <a:pt x="955319" y="955319"/>
                </a:lnTo>
                <a:lnTo>
                  <a:pt x="0" y="9553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464245" y="3960964"/>
            <a:ext cx="4646800" cy="3780335"/>
            <a:chOff x="0" y="0"/>
            <a:chExt cx="1223849" cy="9956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3849" cy="995644"/>
            </a:xfrm>
            <a:custGeom>
              <a:avLst/>
              <a:gdLst/>
              <a:ahLst/>
              <a:cxnLst/>
              <a:rect l="l" t="t" r="r" b="b"/>
              <a:pathLst>
                <a:path w="1223849" h="995644">
                  <a:moveTo>
                    <a:pt x="0" y="0"/>
                  </a:moveTo>
                  <a:lnTo>
                    <a:pt x="1223849" y="0"/>
                  </a:lnTo>
                  <a:lnTo>
                    <a:pt x="1223849" y="995644"/>
                  </a:lnTo>
                  <a:lnTo>
                    <a:pt x="0" y="995644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223849" cy="1033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729487" y="4274315"/>
            <a:ext cx="4116317" cy="2991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0286" lvl="1" indent="-215143" algn="just">
              <a:lnSpc>
                <a:spcPts val="4025"/>
              </a:lnSpc>
              <a:buFont typeface="Arial"/>
              <a:buChar char="•"/>
            </a:pPr>
            <a:r>
              <a:rPr lang="en-US" sz="1992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Tank Inventory System-Entis</a:t>
            </a:r>
          </a:p>
          <a:p>
            <a:pPr marL="430286" lvl="1" indent="-215143" algn="just">
              <a:lnSpc>
                <a:spcPts val="4025"/>
              </a:lnSpc>
              <a:buFont typeface="Arial"/>
              <a:buChar char="•"/>
            </a:pPr>
            <a:r>
              <a:rPr lang="en-US" sz="1992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CIU Unit</a:t>
            </a:r>
          </a:p>
          <a:p>
            <a:pPr marL="430286" lvl="1" indent="-215143" algn="just">
              <a:lnSpc>
                <a:spcPts val="4025"/>
              </a:lnSpc>
              <a:buFont typeface="Arial"/>
              <a:buChar char="•"/>
            </a:pPr>
            <a:r>
              <a:rPr lang="en-US" sz="1992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Custody Transfer Radar level Transmitter</a:t>
            </a:r>
          </a:p>
          <a:p>
            <a:pPr marL="430286" lvl="1" indent="-215143" algn="just">
              <a:lnSpc>
                <a:spcPts val="4025"/>
              </a:lnSpc>
              <a:buFont typeface="Arial"/>
              <a:buChar char="•"/>
            </a:pPr>
            <a:r>
              <a:rPr lang="en-US" sz="1992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Air Eliminator</a:t>
            </a:r>
          </a:p>
          <a:p>
            <a:pPr marL="430286" lvl="1" indent="-215143" algn="just">
              <a:lnSpc>
                <a:spcPts val="4025"/>
              </a:lnSpc>
              <a:buFont typeface="Arial"/>
              <a:buChar char="•"/>
            </a:pPr>
            <a:r>
              <a:rPr lang="en-US" sz="1992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Display &amp; Indicator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5528" y="3010446"/>
            <a:ext cx="856333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Engineering, Supply, Testing &amp; commissioning &amp; following   system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71281" y="7227145"/>
            <a:ext cx="2456399" cy="2228112"/>
            <a:chOff x="0" y="0"/>
            <a:chExt cx="3275199" cy="297081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l="3488" r="3488"/>
            <a:stretch>
              <a:fillRect/>
            </a:stretch>
          </p:blipFill>
          <p:spPr>
            <a:xfrm>
              <a:off x="0" y="0"/>
              <a:ext cx="3275199" cy="297081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9318769" y="4249566"/>
            <a:ext cx="2121467" cy="1748625"/>
            <a:chOff x="0" y="0"/>
            <a:chExt cx="2828623" cy="23315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1619" b="1619"/>
            <a:stretch>
              <a:fillRect/>
            </a:stretch>
          </p:blipFill>
          <p:spPr>
            <a:xfrm>
              <a:off x="0" y="0"/>
              <a:ext cx="2828623" cy="23315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9158400" y="1449922"/>
            <a:ext cx="2169280" cy="1877263"/>
            <a:chOff x="0" y="0"/>
            <a:chExt cx="2892373" cy="250301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6730" b="6730"/>
            <a:stretch>
              <a:fillRect/>
            </a:stretch>
          </p:blipFill>
          <p:spPr>
            <a:xfrm>
              <a:off x="0" y="0"/>
              <a:ext cx="2892373" cy="2503018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2988818" y="813208"/>
            <a:ext cx="1245141" cy="65861"/>
            <a:chOff x="0" y="0"/>
            <a:chExt cx="327938" cy="1734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7938" cy="17346"/>
            </a:xfrm>
            <a:custGeom>
              <a:avLst/>
              <a:gdLst/>
              <a:ahLst/>
              <a:cxnLst/>
              <a:rect l="l" t="t" r="r" b="b"/>
              <a:pathLst>
                <a:path w="327938" h="17346">
                  <a:moveTo>
                    <a:pt x="0" y="0"/>
                  </a:moveTo>
                  <a:lnTo>
                    <a:pt x="327938" y="0"/>
                  </a:lnTo>
                  <a:lnTo>
                    <a:pt x="327938" y="17346"/>
                  </a:lnTo>
                  <a:lnTo>
                    <a:pt x="0" y="17346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27938" cy="55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52746" y="170294"/>
            <a:ext cx="642914" cy="642914"/>
          </a:xfrm>
          <a:custGeom>
            <a:avLst/>
            <a:gdLst/>
            <a:ahLst/>
            <a:cxnLst/>
            <a:rect l="l" t="t" r="r" b="b"/>
            <a:pathLst>
              <a:path w="642914" h="642914">
                <a:moveTo>
                  <a:pt x="0" y="0"/>
                </a:moveTo>
                <a:lnTo>
                  <a:pt x="642914" y="0"/>
                </a:lnTo>
                <a:lnTo>
                  <a:pt x="642914" y="642914"/>
                </a:lnTo>
                <a:lnTo>
                  <a:pt x="0" y="6429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1803361" y="7147981"/>
            <a:ext cx="2456399" cy="2228112"/>
            <a:chOff x="0" y="0"/>
            <a:chExt cx="3275199" cy="2970816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8"/>
            <a:srcRect l="7960" r="7960"/>
            <a:stretch>
              <a:fillRect/>
            </a:stretch>
          </p:blipFill>
          <p:spPr>
            <a:xfrm>
              <a:off x="0" y="0"/>
              <a:ext cx="3275199" cy="2970816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12206909" y="1446647"/>
            <a:ext cx="2167893" cy="1880539"/>
            <a:chOff x="0" y="0"/>
            <a:chExt cx="2890524" cy="2507385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9"/>
            <a:srcRect l="2001" r="2001"/>
            <a:stretch>
              <a:fillRect/>
            </a:stretch>
          </p:blipFill>
          <p:spPr>
            <a:xfrm>
              <a:off x="0" y="0"/>
              <a:ext cx="2890524" cy="2507385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15254031" y="1363500"/>
            <a:ext cx="2162461" cy="1966961"/>
            <a:chOff x="0" y="0"/>
            <a:chExt cx="2883281" cy="2622615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0"/>
            <a:srcRect t="15934" b="15934"/>
            <a:stretch>
              <a:fillRect/>
            </a:stretch>
          </p:blipFill>
          <p:spPr>
            <a:xfrm>
              <a:off x="0" y="0"/>
              <a:ext cx="2883281" cy="2622615"/>
            </a:xfrm>
            <a:prstGeom prst="rect">
              <a:avLst/>
            </a:prstGeom>
          </p:spPr>
        </p:pic>
      </p:grpSp>
      <p:grpSp>
        <p:nvGrpSpPr>
          <p:cNvPr id="22" name="Group 22"/>
          <p:cNvGrpSpPr/>
          <p:nvPr/>
        </p:nvGrpSpPr>
        <p:grpSpPr>
          <a:xfrm>
            <a:off x="12388023" y="4126153"/>
            <a:ext cx="1986779" cy="1962132"/>
            <a:chOff x="0" y="0"/>
            <a:chExt cx="2649038" cy="2616176"/>
          </a:xfrm>
        </p:grpSpPr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11"/>
            <a:srcRect t="620" b="620"/>
            <a:stretch>
              <a:fillRect/>
            </a:stretch>
          </p:blipFill>
          <p:spPr>
            <a:xfrm>
              <a:off x="0" y="0"/>
              <a:ext cx="2649038" cy="2616176"/>
            </a:xfrm>
            <a:prstGeom prst="rect">
              <a:avLst/>
            </a:prstGeom>
          </p:spPr>
        </p:pic>
      </p:grpSp>
      <p:grpSp>
        <p:nvGrpSpPr>
          <p:cNvPr id="24" name="Group 24"/>
          <p:cNvGrpSpPr/>
          <p:nvPr/>
        </p:nvGrpSpPr>
        <p:grpSpPr>
          <a:xfrm>
            <a:off x="15254031" y="4126153"/>
            <a:ext cx="2053203" cy="1838719"/>
            <a:chOff x="0" y="0"/>
            <a:chExt cx="2737604" cy="2451625"/>
          </a:xfrm>
        </p:grpSpPr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12"/>
            <a:srcRect l="10358" r="10358"/>
            <a:stretch>
              <a:fillRect/>
            </a:stretch>
          </p:blipFill>
          <p:spPr>
            <a:xfrm>
              <a:off x="0" y="0"/>
              <a:ext cx="2737604" cy="2451625"/>
            </a:xfrm>
            <a:prstGeom prst="rect">
              <a:avLst/>
            </a:prstGeom>
          </p:spPr>
        </p:pic>
      </p:grpSp>
      <p:grpSp>
        <p:nvGrpSpPr>
          <p:cNvPr id="26" name="Group 26"/>
          <p:cNvGrpSpPr/>
          <p:nvPr/>
        </p:nvGrpSpPr>
        <p:grpSpPr>
          <a:xfrm>
            <a:off x="14975895" y="7050508"/>
            <a:ext cx="2456399" cy="2228112"/>
            <a:chOff x="0" y="0"/>
            <a:chExt cx="3275199" cy="2970816"/>
          </a:xfrm>
        </p:grpSpPr>
        <p:pic>
          <p:nvPicPr>
            <p:cNvPr id="27" name="Picture 27"/>
            <p:cNvPicPr>
              <a:picLocks noChangeAspect="1"/>
            </p:cNvPicPr>
            <p:nvPr/>
          </p:nvPicPr>
          <p:blipFill>
            <a:blip r:embed="rId13"/>
            <a:srcRect l="8711" r="8711"/>
            <a:stretch>
              <a:fillRect/>
            </a:stretch>
          </p:blipFill>
          <p:spPr>
            <a:xfrm>
              <a:off x="0" y="0"/>
              <a:ext cx="3275199" cy="2970816"/>
            </a:xfrm>
            <a:prstGeom prst="rect">
              <a:avLst/>
            </a:prstGeom>
          </p:spPr>
        </p:pic>
      </p:grpSp>
      <p:grpSp>
        <p:nvGrpSpPr>
          <p:cNvPr id="28" name="Group 28"/>
          <p:cNvGrpSpPr/>
          <p:nvPr/>
        </p:nvGrpSpPr>
        <p:grpSpPr>
          <a:xfrm>
            <a:off x="-10949804" y="1906169"/>
            <a:ext cx="19821085" cy="10070820"/>
            <a:chOff x="0" y="0"/>
            <a:chExt cx="3958146" cy="201107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958146" cy="2011079"/>
            </a:xfrm>
            <a:custGeom>
              <a:avLst/>
              <a:gdLst/>
              <a:ahLst/>
              <a:cxnLst/>
              <a:rect l="l" t="t" r="r" b="b"/>
              <a:pathLst>
                <a:path w="3958146" h="2011079">
                  <a:moveTo>
                    <a:pt x="1979073" y="0"/>
                  </a:moveTo>
                  <a:lnTo>
                    <a:pt x="3958146" y="2011079"/>
                  </a:lnTo>
                  <a:lnTo>
                    <a:pt x="0" y="2011079"/>
                  </a:lnTo>
                  <a:lnTo>
                    <a:pt x="1979073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18460" y="895615"/>
              <a:ext cx="2721225" cy="9718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474203" y="3346235"/>
            <a:ext cx="6274372" cy="3602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89" lvl="1" indent="-321994" algn="l">
              <a:lnSpc>
                <a:spcPts val="5816"/>
              </a:lnSpc>
              <a:buFont typeface="Arial"/>
              <a:buChar char="•"/>
            </a:pPr>
            <a:r>
              <a:rPr lang="en-US" sz="2982" b="1">
                <a:solidFill>
                  <a:srgbClr val="201E1E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Gas Regulator</a:t>
            </a:r>
          </a:p>
          <a:p>
            <a:pPr marL="643989" lvl="1" indent="-321994" algn="l">
              <a:lnSpc>
                <a:spcPts val="5816"/>
              </a:lnSpc>
              <a:buFont typeface="Arial"/>
              <a:buChar char="•"/>
            </a:pPr>
            <a:r>
              <a:rPr lang="en-US" sz="2982" b="1">
                <a:solidFill>
                  <a:srgbClr val="201E1E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Chromatograph</a:t>
            </a:r>
          </a:p>
          <a:p>
            <a:pPr marL="643989" lvl="1" indent="-321994" algn="l">
              <a:lnSpc>
                <a:spcPts val="5816"/>
              </a:lnSpc>
              <a:buFont typeface="Arial"/>
              <a:buChar char="•"/>
            </a:pPr>
            <a:r>
              <a:rPr lang="en-US" sz="2982" b="1">
                <a:solidFill>
                  <a:srgbClr val="201E1E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Flow Computer</a:t>
            </a:r>
          </a:p>
          <a:p>
            <a:pPr marL="643989" lvl="1" indent="-321994" algn="l">
              <a:lnSpc>
                <a:spcPts val="5816"/>
              </a:lnSpc>
              <a:buFont typeface="Arial"/>
              <a:buChar char="•"/>
            </a:pPr>
            <a:r>
              <a:rPr lang="en-US" sz="2982" b="1">
                <a:solidFill>
                  <a:srgbClr val="201E1E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Valves </a:t>
            </a:r>
          </a:p>
          <a:p>
            <a:pPr marL="643989" lvl="1" indent="-321994" algn="l">
              <a:lnSpc>
                <a:spcPts val="5816"/>
              </a:lnSpc>
              <a:buFont typeface="Arial"/>
              <a:buChar char="•"/>
            </a:pPr>
            <a:r>
              <a:rPr lang="en-US" sz="2982" b="1">
                <a:solidFill>
                  <a:srgbClr val="201E1E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Detectors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6435302" y="4524804"/>
            <a:ext cx="2121467" cy="1748625"/>
            <a:chOff x="0" y="0"/>
            <a:chExt cx="2828623" cy="2331500"/>
          </a:xfrm>
        </p:grpSpPr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14"/>
            <a:srcRect l="14012" r="14012"/>
            <a:stretch>
              <a:fillRect/>
            </a:stretch>
          </p:blipFill>
          <p:spPr>
            <a:xfrm>
              <a:off x="0" y="0"/>
              <a:ext cx="2828623" cy="2331500"/>
            </a:xfrm>
            <a:prstGeom prst="rect">
              <a:avLst/>
            </a:prstGeom>
          </p:spPr>
        </p:pic>
      </p:grpSp>
      <p:grpSp>
        <p:nvGrpSpPr>
          <p:cNvPr id="34" name="Group 34"/>
          <p:cNvGrpSpPr/>
          <p:nvPr/>
        </p:nvGrpSpPr>
        <p:grpSpPr>
          <a:xfrm>
            <a:off x="6267836" y="7265773"/>
            <a:ext cx="2161124" cy="1953899"/>
            <a:chOff x="0" y="0"/>
            <a:chExt cx="2881499" cy="2605199"/>
          </a:xfrm>
        </p:grpSpPr>
        <p:pic>
          <p:nvPicPr>
            <p:cNvPr id="35" name="Picture 35"/>
            <p:cNvPicPr>
              <a:picLocks noChangeAspect="1"/>
            </p:cNvPicPr>
            <p:nvPr/>
          </p:nvPicPr>
          <p:blipFill>
            <a:blip r:embed="rId15"/>
            <a:srcRect l="70" r="70"/>
            <a:stretch>
              <a:fillRect/>
            </a:stretch>
          </p:blipFill>
          <p:spPr>
            <a:xfrm>
              <a:off x="0" y="0"/>
              <a:ext cx="2881499" cy="2605199"/>
            </a:xfrm>
            <a:prstGeom prst="rect">
              <a:avLst/>
            </a:prstGeom>
          </p:spPr>
        </p:pic>
      </p:grpSp>
      <p:sp>
        <p:nvSpPr>
          <p:cNvPr id="36" name="TextBox 36"/>
          <p:cNvSpPr txBox="1"/>
          <p:nvPr/>
        </p:nvSpPr>
        <p:spPr>
          <a:xfrm>
            <a:off x="28433" y="965099"/>
            <a:ext cx="7235876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GAS SOLUTION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206909" y="6127061"/>
            <a:ext cx="244599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Gas Filter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172692" y="3466277"/>
            <a:ext cx="213669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Safety Relief Valve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954158" y="3466277"/>
            <a:ext cx="2150188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Safety shut off valves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endParaRPr lang="en-US" sz="1599" b="1">
              <a:solidFill>
                <a:srgbClr val="F67D3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326409" y="6174212"/>
            <a:ext cx="18658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Ultrasonic Meters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382378" y="6174212"/>
            <a:ext cx="2456399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High &amp; Medium Pressure regulator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endParaRPr lang="en-US" sz="1599" b="1">
              <a:solidFill>
                <a:srgbClr val="F67D3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9190988" y="9170777"/>
            <a:ext cx="2136692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Small Pressure Regulator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172692" y="9191097"/>
            <a:ext cx="213669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Turbine Meter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5382378" y="9229725"/>
            <a:ext cx="213669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Rotary Meter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5517799" y="3466277"/>
            <a:ext cx="18658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Honeywell Elster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563111" y="6127061"/>
            <a:ext cx="18658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Flow Computer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420077" y="9250045"/>
            <a:ext cx="213669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Chromatograph</a:t>
            </a:r>
          </a:p>
        </p:txBody>
      </p:sp>
      <p:sp>
        <p:nvSpPr>
          <p:cNvPr id="48" name="Freeform 48"/>
          <p:cNvSpPr/>
          <p:nvPr/>
        </p:nvSpPr>
        <p:spPr>
          <a:xfrm>
            <a:off x="73381" y="73381"/>
            <a:ext cx="955319" cy="955319"/>
          </a:xfrm>
          <a:custGeom>
            <a:avLst/>
            <a:gdLst/>
            <a:ahLst/>
            <a:cxnLst/>
            <a:rect l="l" t="t" r="r" b="b"/>
            <a:pathLst>
              <a:path w="955319" h="955319">
                <a:moveTo>
                  <a:pt x="0" y="0"/>
                </a:moveTo>
                <a:lnTo>
                  <a:pt x="955319" y="0"/>
                </a:lnTo>
                <a:lnTo>
                  <a:pt x="955319" y="955319"/>
                </a:lnTo>
                <a:lnTo>
                  <a:pt x="0" y="9553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488303" y="1456995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70294" y="170294"/>
            <a:ext cx="858406" cy="858406"/>
          </a:xfrm>
          <a:custGeom>
            <a:avLst/>
            <a:gdLst/>
            <a:ahLst/>
            <a:cxnLst/>
            <a:rect l="l" t="t" r="r" b="b"/>
            <a:pathLst>
              <a:path w="858406" h="858406">
                <a:moveTo>
                  <a:pt x="0" y="0"/>
                </a:moveTo>
                <a:lnTo>
                  <a:pt x="858406" y="0"/>
                </a:lnTo>
                <a:lnTo>
                  <a:pt x="858406" y="858406"/>
                </a:lnTo>
                <a:lnTo>
                  <a:pt x="0" y="8584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1140454" y="0"/>
            <a:ext cx="3655825" cy="10287000"/>
            <a:chOff x="0" y="0"/>
            <a:chExt cx="962851" cy="27093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62851" cy="2709333"/>
            </a:xfrm>
            <a:custGeom>
              <a:avLst/>
              <a:gdLst/>
              <a:ahLst/>
              <a:cxnLst/>
              <a:rect l="l" t="t" r="r" b="b"/>
              <a:pathLst>
                <a:path w="962851" h="2709333">
                  <a:moveTo>
                    <a:pt x="0" y="0"/>
                  </a:moveTo>
                  <a:lnTo>
                    <a:pt x="962851" y="0"/>
                  </a:lnTo>
                  <a:lnTo>
                    <a:pt x="96285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6285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32175" y="0"/>
            <a:ext cx="3655825" cy="10287000"/>
            <a:chOff x="0" y="0"/>
            <a:chExt cx="962851" cy="27093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62851" cy="2709333"/>
            </a:xfrm>
            <a:custGeom>
              <a:avLst/>
              <a:gdLst/>
              <a:ahLst/>
              <a:cxnLst/>
              <a:rect l="l" t="t" r="r" b="b"/>
              <a:pathLst>
                <a:path w="962851" h="2709333">
                  <a:moveTo>
                    <a:pt x="0" y="0"/>
                  </a:moveTo>
                  <a:lnTo>
                    <a:pt x="962851" y="0"/>
                  </a:lnTo>
                  <a:lnTo>
                    <a:pt x="96285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01E1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96285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2700000">
            <a:off x="17822553" y="7760304"/>
            <a:ext cx="930895" cy="929405"/>
            <a:chOff x="0" y="0"/>
            <a:chExt cx="6350000" cy="633984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704662" y="315793"/>
            <a:ext cx="845987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FIRE &amp; SAFETY</a:t>
            </a:r>
          </a:p>
        </p:txBody>
      </p:sp>
      <p:sp>
        <p:nvSpPr>
          <p:cNvPr id="19" name="Freeform 19"/>
          <p:cNvSpPr/>
          <p:nvPr/>
        </p:nvSpPr>
        <p:spPr>
          <a:xfrm>
            <a:off x="12226878" y="1504620"/>
            <a:ext cx="4233209" cy="4233209"/>
          </a:xfrm>
          <a:custGeom>
            <a:avLst/>
            <a:gdLst/>
            <a:ahLst/>
            <a:cxnLst/>
            <a:rect l="l" t="t" r="r" b="b"/>
            <a:pathLst>
              <a:path w="4233209" h="4233209">
                <a:moveTo>
                  <a:pt x="0" y="0"/>
                </a:moveTo>
                <a:lnTo>
                  <a:pt x="4233209" y="0"/>
                </a:lnTo>
                <a:lnTo>
                  <a:pt x="4233209" y="4233209"/>
                </a:lnTo>
                <a:lnTo>
                  <a:pt x="0" y="42332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1603041" y="6973246"/>
            <a:ext cx="6027243" cy="2285054"/>
          </a:xfrm>
          <a:custGeom>
            <a:avLst/>
            <a:gdLst/>
            <a:ahLst/>
            <a:cxnLst/>
            <a:rect l="l" t="t" r="r" b="b"/>
            <a:pathLst>
              <a:path w="6027243" h="2285054">
                <a:moveTo>
                  <a:pt x="0" y="0"/>
                </a:moveTo>
                <a:lnTo>
                  <a:pt x="6027244" y="0"/>
                </a:lnTo>
                <a:lnTo>
                  <a:pt x="6027244" y="2285054"/>
                </a:lnTo>
                <a:lnTo>
                  <a:pt x="0" y="22850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2607713" y="2654460"/>
            <a:ext cx="5519556" cy="2590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Fire Alarm Panel</a:t>
            </a:r>
          </a:p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CCTV</a:t>
            </a:r>
          </a:p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Gas Detection</a:t>
            </a:r>
          </a:p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Access Control</a:t>
            </a:r>
          </a:p>
          <a:p>
            <a:pPr marL="647692" lvl="1" indent="-323846" algn="l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Public addressing system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161524" y="611797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2746" y="170294"/>
            <a:ext cx="875954" cy="875954"/>
          </a:xfrm>
          <a:custGeom>
            <a:avLst/>
            <a:gdLst/>
            <a:ahLst/>
            <a:cxnLst/>
            <a:rect l="l" t="t" r="r" b="b"/>
            <a:pathLst>
              <a:path w="875954" h="875954">
                <a:moveTo>
                  <a:pt x="0" y="0"/>
                </a:moveTo>
                <a:lnTo>
                  <a:pt x="875954" y="0"/>
                </a:lnTo>
                <a:lnTo>
                  <a:pt x="875954" y="875954"/>
                </a:lnTo>
                <a:lnTo>
                  <a:pt x="0" y="8759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4941238" y="0"/>
            <a:ext cx="3664366" cy="6524821"/>
            <a:chOff x="0" y="0"/>
            <a:chExt cx="871982" cy="15526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71982" cy="1552663"/>
            </a:xfrm>
            <a:custGeom>
              <a:avLst/>
              <a:gdLst/>
              <a:ahLst/>
              <a:cxnLst/>
              <a:rect l="l" t="t" r="r" b="b"/>
              <a:pathLst>
                <a:path w="871982" h="1552663">
                  <a:moveTo>
                    <a:pt x="871982" y="0"/>
                  </a:moveTo>
                  <a:lnTo>
                    <a:pt x="871982" y="1438363"/>
                  </a:lnTo>
                  <a:lnTo>
                    <a:pt x="435991" y="1552663"/>
                  </a:lnTo>
                  <a:lnTo>
                    <a:pt x="0" y="1438363"/>
                  </a:lnTo>
                  <a:lnTo>
                    <a:pt x="0" y="0"/>
                  </a:lnTo>
                  <a:lnTo>
                    <a:pt x="871982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71982" cy="1476463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25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9659806" y="1930433"/>
            <a:ext cx="8192326" cy="7327867"/>
          </a:xfrm>
          <a:custGeom>
            <a:avLst/>
            <a:gdLst/>
            <a:ahLst/>
            <a:cxnLst/>
            <a:rect l="l" t="t" r="r" b="b"/>
            <a:pathLst>
              <a:path w="8192326" h="7327867">
                <a:moveTo>
                  <a:pt x="0" y="0"/>
                </a:moveTo>
                <a:lnTo>
                  <a:pt x="8192326" y="0"/>
                </a:lnTo>
                <a:lnTo>
                  <a:pt x="8192326" y="7327867"/>
                </a:lnTo>
                <a:lnTo>
                  <a:pt x="0" y="73278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98" r="-665" b="-810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954381" y="1000125"/>
            <a:ext cx="789870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IOT &amp; DIGITIZATION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954381" y="3734820"/>
            <a:ext cx="6414284" cy="4208049"/>
            <a:chOff x="0" y="0"/>
            <a:chExt cx="1526359" cy="100135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26359" cy="1001358"/>
            </a:xfrm>
            <a:custGeom>
              <a:avLst/>
              <a:gdLst/>
              <a:ahLst/>
              <a:cxnLst/>
              <a:rect l="l" t="t" r="r" b="b"/>
              <a:pathLst>
                <a:path w="1526359" h="1001358">
                  <a:moveTo>
                    <a:pt x="1526359" y="0"/>
                  </a:moveTo>
                  <a:lnTo>
                    <a:pt x="1526359" y="887058"/>
                  </a:lnTo>
                  <a:lnTo>
                    <a:pt x="763180" y="1001358"/>
                  </a:lnTo>
                  <a:lnTo>
                    <a:pt x="0" y="887058"/>
                  </a:lnTo>
                  <a:lnTo>
                    <a:pt x="0" y="0"/>
                  </a:lnTo>
                  <a:lnTo>
                    <a:pt x="1526359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526359" cy="944208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887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267452" y="4013784"/>
            <a:ext cx="5788142" cy="2761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2701" lvl="1" indent="-206351" algn="just">
              <a:lnSpc>
                <a:spcPts val="3727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IOT Gateway</a:t>
            </a:r>
          </a:p>
          <a:p>
            <a:pPr marL="412701" lvl="1" indent="-206351" algn="just">
              <a:lnSpc>
                <a:spcPts val="3727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Remote Monitoring</a:t>
            </a:r>
          </a:p>
          <a:p>
            <a:pPr marL="412701" lvl="1" indent="-206351" algn="just">
              <a:lnSpc>
                <a:spcPts val="3727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Cyber Security</a:t>
            </a:r>
          </a:p>
          <a:p>
            <a:pPr marL="412701" lvl="1" indent="-206351" algn="just">
              <a:lnSpc>
                <a:spcPts val="3727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ERP Interface</a:t>
            </a:r>
          </a:p>
          <a:p>
            <a:pPr marL="412701" lvl="1" indent="-206351" algn="just">
              <a:lnSpc>
                <a:spcPts val="3727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Reports and Dashboard</a:t>
            </a:r>
          </a:p>
          <a:p>
            <a:pPr marL="412701" lvl="1" indent="-206351" algn="just">
              <a:lnSpc>
                <a:spcPts val="3727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Energy Monotoring System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488303" y="544233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2746" y="170294"/>
            <a:ext cx="642914" cy="642914"/>
          </a:xfrm>
          <a:custGeom>
            <a:avLst/>
            <a:gdLst/>
            <a:ahLst/>
            <a:cxnLst/>
            <a:rect l="l" t="t" r="r" b="b"/>
            <a:pathLst>
              <a:path w="642914" h="642914">
                <a:moveTo>
                  <a:pt x="0" y="0"/>
                </a:moveTo>
                <a:lnTo>
                  <a:pt x="642914" y="0"/>
                </a:lnTo>
                <a:lnTo>
                  <a:pt x="642914" y="642914"/>
                </a:lnTo>
                <a:lnTo>
                  <a:pt x="0" y="642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795660" y="2740265"/>
            <a:ext cx="3212313" cy="3586479"/>
            <a:chOff x="0" y="0"/>
            <a:chExt cx="764410" cy="8534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64410" cy="853448"/>
            </a:xfrm>
            <a:custGeom>
              <a:avLst/>
              <a:gdLst/>
              <a:ahLst/>
              <a:cxnLst/>
              <a:rect l="l" t="t" r="r" b="b"/>
              <a:pathLst>
                <a:path w="764410" h="853448">
                  <a:moveTo>
                    <a:pt x="764410" y="0"/>
                  </a:moveTo>
                  <a:lnTo>
                    <a:pt x="764410" y="739148"/>
                  </a:lnTo>
                  <a:lnTo>
                    <a:pt x="382205" y="853448"/>
                  </a:lnTo>
                  <a:lnTo>
                    <a:pt x="0" y="739148"/>
                  </a:lnTo>
                  <a:lnTo>
                    <a:pt x="0" y="0"/>
                  </a:lnTo>
                  <a:lnTo>
                    <a:pt x="764410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764410" cy="777248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25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55404" y="2727909"/>
            <a:ext cx="3379487" cy="3805118"/>
            <a:chOff x="0" y="0"/>
            <a:chExt cx="804191" cy="9054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4191" cy="905476"/>
            </a:xfrm>
            <a:custGeom>
              <a:avLst/>
              <a:gdLst/>
              <a:ahLst/>
              <a:cxnLst/>
              <a:rect l="l" t="t" r="r" b="b"/>
              <a:pathLst>
                <a:path w="804191" h="905476">
                  <a:moveTo>
                    <a:pt x="804191" y="0"/>
                  </a:moveTo>
                  <a:lnTo>
                    <a:pt x="804191" y="791175"/>
                  </a:lnTo>
                  <a:lnTo>
                    <a:pt x="402096" y="905476"/>
                  </a:lnTo>
                  <a:lnTo>
                    <a:pt x="0" y="791175"/>
                  </a:lnTo>
                  <a:lnTo>
                    <a:pt x="0" y="0"/>
                  </a:lnTo>
                  <a:lnTo>
                    <a:pt x="804191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804191" cy="8483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887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408023" y="2727909"/>
            <a:ext cx="2947330" cy="3611191"/>
            <a:chOff x="0" y="0"/>
            <a:chExt cx="701354" cy="8593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01354" cy="859328"/>
            </a:xfrm>
            <a:custGeom>
              <a:avLst/>
              <a:gdLst/>
              <a:ahLst/>
              <a:cxnLst/>
              <a:rect l="l" t="t" r="r" b="b"/>
              <a:pathLst>
                <a:path w="701354" h="859328">
                  <a:moveTo>
                    <a:pt x="701354" y="0"/>
                  </a:moveTo>
                  <a:lnTo>
                    <a:pt x="701354" y="745028"/>
                  </a:lnTo>
                  <a:lnTo>
                    <a:pt x="350677" y="859328"/>
                  </a:lnTo>
                  <a:lnTo>
                    <a:pt x="0" y="745028"/>
                  </a:lnTo>
                  <a:lnTo>
                    <a:pt x="0" y="0"/>
                  </a:lnTo>
                  <a:lnTo>
                    <a:pt x="701354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701354" cy="802178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887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33126" y="-22122"/>
            <a:ext cx="18288000" cy="10309122"/>
            <a:chOff x="0" y="0"/>
            <a:chExt cx="36921307" cy="2081289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921306" cy="20812897"/>
            </a:xfrm>
            <a:custGeom>
              <a:avLst/>
              <a:gdLst/>
              <a:ahLst/>
              <a:cxnLst/>
              <a:rect l="l" t="t" r="r" b="b"/>
              <a:pathLst>
                <a:path w="36921306" h="20812897">
                  <a:moveTo>
                    <a:pt x="36921306" y="499110"/>
                  </a:moveTo>
                  <a:lnTo>
                    <a:pt x="36921306" y="20313786"/>
                  </a:lnTo>
                  <a:cubicBezTo>
                    <a:pt x="36921306" y="20589545"/>
                    <a:pt x="36644554" y="20812897"/>
                    <a:pt x="36302860" y="20812897"/>
                  </a:cubicBezTo>
                  <a:lnTo>
                    <a:pt x="618447" y="20812897"/>
                  </a:lnTo>
                  <a:cubicBezTo>
                    <a:pt x="276755" y="20812897"/>
                    <a:pt x="0" y="20589545"/>
                    <a:pt x="0" y="20313786"/>
                  </a:cubicBezTo>
                  <a:lnTo>
                    <a:pt x="0" y="499110"/>
                  </a:lnTo>
                  <a:cubicBezTo>
                    <a:pt x="0" y="223352"/>
                    <a:pt x="276755" y="0"/>
                    <a:pt x="618447" y="0"/>
                  </a:cubicBezTo>
                  <a:lnTo>
                    <a:pt x="36302860" y="0"/>
                  </a:lnTo>
                  <a:cubicBezTo>
                    <a:pt x="36644554" y="0"/>
                    <a:pt x="36921306" y="223352"/>
                    <a:pt x="36921306" y="499110"/>
                  </a:cubicBezTo>
                  <a:close/>
                </a:path>
              </a:pathLst>
            </a:custGeom>
            <a:blipFill>
              <a:blip r:embed="rId5"/>
              <a:stretch>
                <a:fillRect l="-3857" r="-385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2746" y="1078715"/>
            <a:ext cx="17563490" cy="826946"/>
            <a:chOff x="0" y="0"/>
            <a:chExt cx="4625775" cy="21779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625775" cy="217796"/>
            </a:xfrm>
            <a:custGeom>
              <a:avLst/>
              <a:gdLst/>
              <a:ahLst/>
              <a:cxnLst/>
              <a:rect l="l" t="t" r="r" b="b"/>
              <a:pathLst>
                <a:path w="4625775" h="217796">
                  <a:moveTo>
                    <a:pt x="0" y="0"/>
                  </a:moveTo>
                  <a:lnTo>
                    <a:pt x="4625775" y="0"/>
                  </a:lnTo>
                  <a:lnTo>
                    <a:pt x="4625775" y="217796"/>
                  </a:lnTo>
                  <a:lnTo>
                    <a:pt x="0" y="2177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4625775" cy="255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027375" y="135611"/>
            <a:ext cx="7814233" cy="1194501"/>
            <a:chOff x="0" y="0"/>
            <a:chExt cx="2058070" cy="31460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58070" cy="314601"/>
            </a:xfrm>
            <a:custGeom>
              <a:avLst/>
              <a:gdLst/>
              <a:ahLst/>
              <a:cxnLst/>
              <a:rect l="l" t="t" r="r" b="b"/>
              <a:pathLst>
                <a:path w="2058070" h="314601">
                  <a:moveTo>
                    <a:pt x="0" y="0"/>
                  </a:moveTo>
                  <a:lnTo>
                    <a:pt x="2058070" y="0"/>
                  </a:lnTo>
                  <a:lnTo>
                    <a:pt x="2058070" y="314601"/>
                  </a:lnTo>
                  <a:lnTo>
                    <a:pt x="0" y="314601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2058070" cy="3527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74203" y="2574154"/>
            <a:ext cx="4230353" cy="5831989"/>
            <a:chOff x="0" y="0"/>
            <a:chExt cx="1114167" cy="153599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14167" cy="1535997"/>
            </a:xfrm>
            <a:custGeom>
              <a:avLst/>
              <a:gdLst/>
              <a:ahLst/>
              <a:cxnLst/>
              <a:rect l="l" t="t" r="r" b="b"/>
              <a:pathLst>
                <a:path w="1114167" h="1535997">
                  <a:moveTo>
                    <a:pt x="1114167" y="0"/>
                  </a:moveTo>
                  <a:lnTo>
                    <a:pt x="1114167" y="1421697"/>
                  </a:lnTo>
                  <a:lnTo>
                    <a:pt x="557084" y="1535997"/>
                  </a:lnTo>
                  <a:lnTo>
                    <a:pt x="0" y="1421697"/>
                  </a:lnTo>
                  <a:lnTo>
                    <a:pt x="0" y="0"/>
                  </a:lnTo>
                  <a:lnTo>
                    <a:pt x="1114167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114167" cy="1459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248908" y="1428053"/>
            <a:ext cx="16205199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Solution - Engineering - Assembly/Manufacturing - Testing - Commissioning - Handover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704556" y="280106"/>
            <a:ext cx="8459870" cy="86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20"/>
              </a:lnSpc>
            </a:pPr>
            <a:r>
              <a:rPr lang="en-US" sz="55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TURNKEY PROJECT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95660" y="2535701"/>
            <a:ext cx="3807827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Instrumentation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86094" y="3156468"/>
            <a:ext cx="3572169" cy="4908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Gauges &amp; Transmitters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Actuators &amp; Positioners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Valves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Indicators &amp; Controllers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Flow Meters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Sensors &amp; Switches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Tanking  Gauging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Cable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Cable tray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JB &amp; Glands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Instrument Hookup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Earthing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Gas measurement &amp; </a:t>
            </a:r>
          </a:p>
          <a:p>
            <a:pPr marL="389721" lvl="1" indent="-194861" algn="l">
              <a:lnSpc>
                <a:spcPts val="2815"/>
              </a:lnSpc>
              <a:buFont typeface="Arial"/>
              <a:buChar char="•"/>
            </a:pPr>
            <a:r>
              <a:rPr lang="en-US" sz="180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Regulation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4993015" y="2574154"/>
            <a:ext cx="3953962" cy="5831989"/>
            <a:chOff x="0" y="0"/>
            <a:chExt cx="1041373" cy="153599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41373" cy="1535997"/>
            </a:xfrm>
            <a:custGeom>
              <a:avLst/>
              <a:gdLst/>
              <a:ahLst/>
              <a:cxnLst/>
              <a:rect l="l" t="t" r="r" b="b"/>
              <a:pathLst>
                <a:path w="1041373" h="1535997">
                  <a:moveTo>
                    <a:pt x="1041373" y="0"/>
                  </a:moveTo>
                  <a:lnTo>
                    <a:pt x="1041373" y="1421697"/>
                  </a:lnTo>
                  <a:lnTo>
                    <a:pt x="520686" y="1535997"/>
                  </a:lnTo>
                  <a:lnTo>
                    <a:pt x="0" y="1421697"/>
                  </a:lnTo>
                  <a:lnTo>
                    <a:pt x="0" y="0"/>
                  </a:lnTo>
                  <a:lnTo>
                    <a:pt x="1041373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041373" cy="1459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301507" y="3329615"/>
            <a:ext cx="2715339" cy="4583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HT Panel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LT Panel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DG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UPS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Power distribution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Transformer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Lightings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Cables Tray &amp; Cable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Street Lights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 err="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Earthig</a:t>
            </a:r>
            <a:endParaRPr lang="en-US" sz="1899" dirty="0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Electrical </a:t>
            </a:r>
            <a:r>
              <a:rPr lang="en-US" sz="1899" dirty="0" err="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laisoning</a:t>
            </a:r>
            <a:endParaRPr lang="en-US" sz="1899" dirty="0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5062861" y="2535701"/>
            <a:ext cx="3192631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Electrical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337502" y="2574154"/>
            <a:ext cx="4246918" cy="5831989"/>
            <a:chOff x="0" y="0"/>
            <a:chExt cx="1118530" cy="153599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118530" cy="1535997"/>
            </a:xfrm>
            <a:custGeom>
              <a:avLst/>
              <a:gdLst/>
              <a:ahLst/>
              <a:cxnLst/>
              <a:rect l="l" t="t" r="r" b="b"/>
              <a:pathLst>
                <a:path w="1118530" h="1535997">
                  <a:moveTo>
                    <a:pt x="1118530" y="0"/>
                  </a:moveTo>
                  <a:lnTo>
                    <a:pt x="1118530" y="1421697"/>
                  </a:lnTo>
                  <a:lnTo>
                    <a:pt x="559265" y="1535997"/>
                  </a:lnTo>
                  <a:lnTo>
                    <a:pt x="0" y="1421697"/>
                  </a:lnTo>
                  <a:lnTo>
                    <a:pt x="0" y="0"/>
                  </a:lnTo>
                  <a:lnTo>
                    <a:pt x="111853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1118530" cy="1459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9786544" y="2600207"/>
            <a:ext cx="3192631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Automation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445147" y="3387237"/>
            <a:ext cx="4417692" cy="4437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PLC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DCS 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SIS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Monitoring &amp; Control SCADA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Human Machine Interface (HMI)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Relay Based Control System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RTU Integration (Energy Meter,</a:t>
            </a:r>
          </a:p>
          <a:p>
            <a:pPr algn="l">
              <a:lnSpc>
                <a:spcPts val="2963"/>
              </a:lnSpc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        Smart Relays)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Web server, Historian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TFMS</a:t>
            </a:r>
          </a:p>
          <a:p>
            <a:pPr algn="l">
              <a:lnSpc>
                <a:spcPts val="2963"/>
              </a:lnSpc>
            </a:pPr>
            <a:endParaRPr lang="en-US" sz="1899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963"/>
              </a:lnSpc>
            </a:pPr>
            <a:endParaRPr lang="en-US" sz="1899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13887862" y="2602376"/>
            <a:ext cx="3953962" cy="5831989"/>
            <a:chOff x="0" y="0"/>
            <a:chExt cx="1041373" cy="153599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1373" cy="1535997"/>
            </a:xfrm>
            <a:custGeom>
              <a:avLst/>
              <a:gdLst/>
              <a:ahLst/>
              <a:cxnLst/>
              <a:rect l="l" t="t" r="r" b="b"/>
              <a:pathLst>
                <a:path w="1041373" h="1535997">
                  <a:moveTo>
                    <a:pt x="1041373" y="0"/>
                  </a:moveTo>
                  <a:lnTo>
                    <a:pt x="1041373" y="1421697"/>
                  </a:lnTo>
                  <a:lnTo>
                    <a:pt x="520686" y="1535997"/>
                  </a:lnTo>
                  <a:lnTo>
                    <a:pt x="0" y="1421697"/>
                  </a:lnTo>
                  <a:lnTo>
                    <a:pt x="0" y="0"/>
                  </a:lnTo>
                  <a:lnTo>
                    <a:pt x="1041373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1041373" cy="1459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4268528" y="2600207"/>
            <a:ext cx="3192631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ELV System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148589" y="4377309"/>
            <a:ext cx="3419356" cy="1465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Fire Alarm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CCTV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Access Control</a:t>
            </a:r>
          </a:p>
          <a:p>
            <a:pPr marL="410209" lvl="1" indent="-205105" algn="l">
              <a:lnSpc>
                <a:spcPts val="2963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Public Addressing System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013813" y="1351407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862271" y="4425976"/>
            <a:ext cx="4920339" cy="5364474"/>
            <a:chOff x="0" y="0"/>
            <a:chExt cx="1518380" cy="16554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18380" cy="1655436"/>
            </a:xfrm>
            <a:custGeom>
              <a:avLst/>
              <a:gdLst/>
              <a:ahLst/>
              <a:cxnLst/>
              <a:rect l="l" t="t" r="r" b="b"/>
              <a:pathLst>
                <a:path w="1518380" h="1655436">
                  <a:moveTo>
                    <a:pt x="0" y="0"/>
                  </a:moveTo>
                  <a:lnTo>
                    <a:pt x="1518380" y="0"/>
                  </a:lnTo>
                  <a:lnTo>
                    <a:pt x="1518380" y="1655436"/>
                  </a:lnTo>
                  <a:lnTo>
                    <a:pt x="0" y="1655436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18380" cy="1693536"/>
            </a:xfrm>
            <a:prstGeom prst="rect">
              <a:avLst/>
            </a:prstGeom>
          </p:spPr>
          <p:txBody>
            <a:bodyPr lIns="42450" tIns="42450" rIns="42450" bIns="4245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5862271" y="1650400"/>
            <a:ext cx="4920339" cy="2775576"/>
          </a:xfrm>
          <a:custGeom>
            <a:avLst/>
            <a:gdLst/>
            <a:ahLst/>
            <a:cxnLst/>
            <a:rect l="l" t="t" r="r" b="b"/>
            <a:pathLst>
              <a:path w="4920339" h="2775576">
                <a:moveTo>
                  <a:pt x="0" y="0"/>
                </a:moveTo>
                <a:lnTo>
                  <a:pt x="4920339" y="0"/>
                </a:lnTo>
                <a:lnTo>
                  <a:pt x="4920339" y="2775576"/>
                </a:lnTo>
                <a:lnTo>
                  <a:pt x="0" y="2775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857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62271" y="1650400"/>
            <a:ext cx="4920339" cy="2775576"/>
          </a:xfrm>
          <a:custGeom>
            <a:avLst/>
            <a:gdLst/>
            <a:ahLst/>
            <a:cxnLst/>
            <a:rect l="l" t="t" r="r" b="b"/>
            <a:pathLst>
              <a:path w="4920339" h="2775576">
                <a:moveTo>
                  <a:pt x="0" y="0"/>
                </a:moveTo>
                <a:lnTo>
                  <a:pt x="4920339" y="0"/>
                </a:lnTo>
                <a:lnTo>
                  <a:pt x="4920339" y="2775576"/>
                </a:lnTo>
                <a:lnTo>
                  <a:pt x="0" y="277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599032" y="1650400"/>
            <a:ext cx="4920339" cy="8140050"/>
            <a:chOff x="0" y="0"/>
            <a:chExt cx="6560452" cy="108534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3700768"/>
              <a:ext cx="6560452" cy="7152632"/>
              <a:chOff x="0" y="0"/>
              <a:chExt cx="1518380" cy="165543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518380" cy="1655436"/>
              </a:xfrm>
              <a:custGeom>
                <a:avLst/>
                <a:gdLst/>
                <a:ahLst/>
                <a:cxnLst/>
                <a:rect l="l" t="t" r="r" b="b"/>
                <a:pathLst>
                  <a:path w="1518380" h="1655436">
                    <a:moveTo>
                      <a:pt x="0" y="0"/>
                    </a:moveTo>
                    <a:lnTo>
                      <a:pt x="1518380" y="0"/>
                    </a:lnTo>
                    <a:lnTo>
                      <a:pt x="1518380" y="1655436"/>
                    </a:lnTo>
                    <a:lnTo>
                      <a:pt x="0" y="1655436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518380" cy="1693536"/>
              </a:xfrm>
              <a:prstGeom prst="rect">
                <a:avLst/>
              </a:prstGeom>
            </p:spPr>
            <p:txBody>
              <a:bodyPr lIns="42450" tIns="42450" rIns="42450" bIns="4245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0"/>
              <a:ext cx="6560452" cy="3700768"/>
            </a:xfrm>
            <a:custGeom>
              <a:avLst/>
              <a:gdLst/>
              <a:ahLst/>
              <a:cxnLst/>
              <a:rect l="l" t="t" r="r" b="b"/>
              <a:pathLst>
                <a:path w="6560452" h="3700768">
                  <a:moveTo>
                    <a:pt x="0" y="0"/>
                  </a:moveTo>
                  <a:lnTo>
                    <a:pt x="6560452" y="0"/>
                  </a:lnTo>
                  <a:lnTo>
                    <a:pt x="6560452" y="3700768"/>
                  </a:lnTo>
                  <a:lnTo>
                    <a:pt x="0" y="3700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857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0592" y="4819653"/>
              <a:ext cx="6143578" cy="5690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77311" lvl="1" indent="-238656" algn="l">
                <a:lnSpc>
                  <a:spcPts val="3095"/>
                </a:lnSpc>
                <a:buFont typeface="Arial"/>
                <a:buChar char="•"/>
              </a:pPr>
              <a:r>
                <a:rPr lang="en-US" sz="221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IO Assignment</a:t>
              </a:r>
            </a:p>
            <a:p>
              <a:pPr marL="477311" lvl="1" indent="-238656" algn="l">
                <a:lnSpc>
                  <a:spcPts val="3095"/>
                </a:lnSpc>
                <a:buFont typeface="Arial"/>
                <a:buChar char="•"/>
              </a:pPr>
              <a:r>
                <a:rPr lang="en-US" sz="221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Cabinet GA &amp; Wiring Design – System, Marshalling, PDP (Power Distribution), Server, Network, IRP etc.</a:t>
              </a:r>
            </a:p>
            <a:p>
              <a:pPr marL="477311" lvl="1" indent="-238656" algn="l">
                <a:lnSpc>
                  <a:spcPts val="3095"/>
                </a:lnSpc>
                <a:buFont typeface="Arial"/>
                <a:buChar char="•"/>
              </a:pPr>
              <a:r>
                <a:rPr lang="en-US" sz="221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Wiring Database</a:t>
              </a:r>
            </a:p>
            <a:p>
              <a:pPr marL="477311" lvl="1" indent="-238656" algn="l">
                <a:lnSpc>
                  <a:spcPts val="3095"/>
                </a:lnSpc>
                <a:buFont typeface="Arial"/>
                <a:buChar char="•"/>
              </a:pPr>
              <a:r>
                <a:rPr lang="en-US" sz="221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Loop Drawings</a:t>
              </a:r>
            </a:p>
            <a:p>
              <a:pPr marL="477311" lvl="1" indent="-238656" algn="l">
                <a:lnSpc>
                  <a:spcPts val="3095"/>
                </a:lnSpc>
                <a:buFont typeface="Arial"/>
                <a:buChar char="•"/>
              </a:pPr>
              <a:r>
                <a:rPr lang="en-US" sz="221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Heat Load Calculation</a:t>
              </a:r>
            </a:p>
            <a:p>
              <a:pPr marL="477311" lvl="1" indent="-238656" algn="l">
                <a:lnSpc>
                  <a:spcPts val="3095"/>
                </a:lnSpc>
                <a:buFont typeface="Arial"/>
                <a:buChar char="•"/>
              </a:pPr>
              <a:r>
                <a:rPr lang="en-US" sz="221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Signal &amp; System Cable Schedule</a:t>
              </a:r>
            </a:p>
            <a:p>
              <a:pPr marL="477311" lvl="1" indent="-238656" algn="l">
                <a:lnSpc>
                  <a:spcPts val="3095"/>
                </a:lnSpc>
                <a:buFont typeface="Arial"/>
                <a:buChar char="•"/>
              </a:pPr>
              <a:r>
                <a:rPr lang="en-US" sz="221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Bill of Material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01184" y="3972370"/>
              <a:ext cx="5701489" cy="6769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03"/>
                </a:lnSpc>
              </a:pPr>
              <a:r>
                <a:rPr lang="en-US" sz="3074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Hardware Design: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975215" y="5255614"/>
            <a:ext cx="4607683" cy="4668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7311" lvl="1" indent="-238656" algn="l">
              <a:lnSpc>
                <a:spcPts val="3095"/>
              </a:lnSpc>
              <a:buFont typeface="Arial"/>
              <a:buChar char="•"/>
            </a:pPr>
            <a:r>
              <a:rPr lang="en-US" sz="221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Input Reconciliation – Control Narratives, P&amp;ID, C&amp;E, Logic Diagram, IO Database</a:t>
            </a:r>
          </a:p>
          <a:p>
            <a:pPr marL="477311" lvl="1" indent="-238656" algn="l">
              <a:lnSpc>
                <a:spcPts val="3095"/>
              </a:lnSpc>
              <a:buFont typeface="Arial"/>
              <a:buChar char="•"/>
            </a:pPr>
            <a:r>
              <a:rPr lang="en-US" sz="221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Bulk Database Preparation</a:t>
            </a:r>
          </a:p>
          <a:p>
            <a:pPr marL="477311" lvl="1" indent="-238656" algn="l">
              <a:lnSpc>
                <a:spcPts val="3095"/>
              </a:lnSpc>
              <a:buFont typeface="Arial"/>
              <a:buChar char="•"/>
            </a:pPr>
            <a:r>
              <a:rPr lang="en-US" sz="221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Logic Development, Bulk Loops, Complex Loops, Sequence Logic, etc.</a:t>
            </a:r>
          </a:p>
          <a:p>
            <a:pPr marL="477311" lvl="1" indent="-238656" algn="l">
              <a:lnSpc>
                <a:spcPts val="3095"/>
              </a:lnSpc>
              <a:buFont typeface="Arial"/>
              <a:buChar char="•"/>
            </a:pPr>
            <a:r>
              <a:rPr lang="en-US" sz="221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HMI / Graphics Development</a:t>
            </a:r>
          </a:p>
          <a:p>
            <a:pPr marL="477311" lvl="1" indent="-238656" algn="l">
              <a:lnSpc>
                <a:spcPts val="3095"/>
              </a:lnSpc>
              <a:buFont typeface="Arial"/>
              <a:buChar char="•"/>
            </a:pPr>
            <a:r>
              <a:rPr lang="en-US" sz="221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Shapes &amp; Dynamic Linking with Logic</a:t>
            </a:r>
          </a:p>
          <a:p>
            <a:pPr marL="477311" lvl="1" indent="-238656" algn="l">
              <a:lnSpc>
                <a:spcPts val="3095"/>
              </a:lnSpc>
              <a:buFont typeface="Arial"/>
              <a:buChar char="•"/>
            </a:pPr>
            <a:r>
              <a:rPr lang="en-US" sz="221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FAT &amp; SAT Support</a:t>
            </a:r>
          </a:p>
          <a:p>
            <a:pPr marL="477311" lvl="1" indent="-238656" algn="l">
              <a:lnSpc>
                <a:spcPts val="3095"/>
              </a:lnSpc>
              <a:buFont typeface="Arial"/>
              <a:buChar char="•"/>
            </a:pPr>
            <a:endParaRPr lang="en-US" sz="2210">
              <a:solidFill>
                <a:srgbClr val="FFFFFF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11125510" y="1696304"/>
            <a:ext cx="5782922" cy="6904281"/>
            <a:chOff x="0" y="0"/>
            <a:chExt cx="7710563" cy="920570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7710563" cy="2106667"/>
              <a:chOff x="0" y="0"/>
              <a:chExt cx="1633301" cy="44624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633301" cy="446248"/>
              </a:xfrm>
              <a:custGeom>
                <a:avLst/>
                <a:gdLst/>
                <a:ahLst/>
                <a:cxnLst/>
                <a:rect l="l" t="t" r="r" b="b"/>
                <a:pathLst>
                  <a:path w="1633301" h="446248">
                    <a:moveTo>
                      <a:pt x="15890" y="0"/>
                    </a:moveTo>
                    <a:lnTo>
                      <a:pt x="1617411" y="0"/>
                    </a:lnTo>
                    <a:cubicBezTo>
                      <a:pt x="1626187" y="0"/>
                      <a:pt x="1633301" y="7114"/>
                      <a:pt x="1633301" y="15890"/>
                    </a:cubicBezTo>
                    <a:lnTo>
                      <a:pt x="1633301" y="430358"/>
                    </a:lnTo>
                    <a:cubicBezTo>
                      <a:pt x="1633301" y="434572"/>
                      <a:pt x="1631627" y="438614"/>
                      <a:pt x="1628647" y="441594"/>
                    </a:cubicBezTo>
                    <a:cubicBezTo>
                      <a:pt x="1625667" y="444574"/>
                      <a:pt x="1621626" y="446248"/>
                      <a:pt x="1617411" y="446248"/>
                    </a:cubicBezTo>
                    <a:lnTo>
                      <a:pt x="15890" y="446248"/>
                    </a:lnTo>
                    <a:cubicBezTo>
                      <a:pt x="11676" y="446248"/>
                      <a:pt x="7634" y="444574"/>
                      <a:pt x="4654" y="441594"/>
                    </a:cubicBezTo>
                    <a:cubicBezTo>
                      <a:pt x="1674" y="438614"/>
                      <a:pt x="0" y="434572"/>
                      <a:pt x="0" y="430358"/>
                    </a:cubicBezTo>
                    <a:lnTo>
                      <a:pt x="0" y="15890"/>
                    </a:lnTo>
                    <a:cubicBezTo>
                      <a:pt x="0" y="11676"/>
                      <a:pt x="1674" y="7634"/>
                      <a:pt x="4654" y="4654"/>
                    </a:cubicBezTo>
                    <a:cubicBezTo>
                      <a:pt x="7634" y="1674"/>
                      <a:pt x="11676" y="0"/>
                      <a:pt x="15890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1633301" cy="4843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5328078" y="360342"/>
              <a:ext cx="1426462" cy="780664"/>
            </a:xfrm>
            <a:custGeom>
              <a:avLst/>
              <a:gdLst/>
              <a:ahLst/>
              <a:cxnLst/>
              <a:rect l="l" t="t" r="r" b="b"/>
              <a:pathLst>
                <a:path w="1426462" h="780664">
                  <a:moveTo>
                    <a:pt x="0" y="0"/>
                  </a:moveTo>
                  <a:lnTo>
                    <a:pt x="1426462" y="0"/>
                  </a:lnTo>
                  <a:lnTo>
                    <a:pt x="1426462" y="780664"/>
                  </a:lnTo>
                  <a:lnTo>
                    <a:pt x="0" y="780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323949" y="360342"/>
              <a:ext cx="2576603" cy="1065131"/>
            </a:xfrm>
            <a:custGeom>
              <a:avLst/>
              <a:gdLst/>
              <a:ahLst/>
              <a:cxnLst/>
              <a:rect l="l" t="t" r="r" b="b"/>
              <a:pathLst>
                <a:path w="2576603" h="1065131">
                  <a:moveTo>
                    <a:pt x="0" y="0"/>
                  </a:moveTo>
                  <a:lnTo>
                    <a:pt x="2576603" y="0"/>
                  </a:lnTo>
                  <a:lnTo>
                    <a:pt x="2576603" y="1065131"/>
                  </a:lnTo>
                  <a:lnTo>
                    <a:pt x="0" y="1065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12251" y="8394235"/>
              <a:ext cx="2137891" cy="811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61"/>
                </a:lnSpc>
                <a:spcBef>
                  <a:spcPct val="0"/>
                </a:spcBef>
              </a:pPr>
              <a:r>
                <a:rPr lang="en-US" sz="3686" b="1">
                  <a:solidFill>
                    <a:srgbClr val="F67D3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02.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0" y="2328576"/>
              <a:ext cx="7710563" cy="2106667"/>
              <a:chOff x="0" y="0"/>
              <a:chExt cx="1633301" cy="446248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633301" cy="446248"/>
              </a:xfrm>
              <a:custGeom>
                <a:avLst/>
                <a:gdLst/>
                <a:ahLst/>
                <a:cxnLst/>
                <a:rect l="l" t="t" r="r" b="b"/>
                <a:pathLst>
                  <a:path w="1633301" h="446248">
                    <a:moveTo>
                      <a:pt x="15890" y="0"/>
                    </a:moveTo>
                    <a:lnTo>
                      <a:pt x="1617411" y="0"/>
                    </a:lnTo>
                    <a:cubicBezTo>
                      <a:pt x="1626187" y="0"/>
                      <a:pt x="1633301" y="7114"/>
                      <a:pt x="1633301" y="15890"/>
                    </a:cubicBezTo>
                    <a:lnTo>
                      <a:pt x="1633301" y="430358"/>
                    </a:lnTo>
                    <a:cubicBezTo>
                      <a:pt x="1633301" y="434572"/>
                      <a:pt x="1631627" y="438614"/>
                      <a:pt x="1628647" y="441594"/>
                    </a:cubicBezTo>
                    <a:cubicBezTo>
                      <a:pt x="1625667" y="444574"/>
                      <a:pt x="1621626" y="446248"/>
                      <a:pt x="1617411" y="446248"/>
                    </a:cubicBezTo>
                    <a:lnTo>
                      <a:pt x="15890" y="446248"/>
                    </a:lnTo>
                    <a:cubicBezTo>
                      <a:pt x="11676" y="446248"/>
                      <a:pt x="7634" y="444574"/>
                      <a:pt x="4654" y="441594"/>
                    </a:cubicBezTo>
                    <a:cubicBezTo>
                      <a:pt x="1674" y="438614"/>
                      <a:pt x="0" y="434572"/>
                      <a:pt x="0" y="430358"/>
                    </a:cubicBezTo>
                    <a:lnTo>
                      <a:pt x="0" y="15890"/>
                    </a:lnTo>
                    <a:cubicBezTo>
                      <a:pt x="0" y="11676"/>
                      <a:pt x="1674" y="7634"/>
                      <a:pt x="4654" y="4654"/>
                    </a:cubicBezTo>
                    <a:cubicBezTo>
                      <a:pt x="7634" y="1674"/>
                      <a:pt x="11676" y="0"/>
                      <a:pt x="15890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1633301" cy="4843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0" y="4657151"/>
              <a:ext cx="7710563" cy="2106667"/>
              <a:chOff x="0" y="0"/>
              <a:chExt cx="1633301" cy="446248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633301" cy="446248"/>
              </a:xfrm>
              <a:custGeom>
                <a:avLst/>
                <a:gdLst/>
                <a:ahLst/>
                <a:cxnLst/>
                <a:rect l="l" t="t" r="r" b="b"/>
                <a:pathLst>
                  <a:path w="1633301" h="446248">
                    <a:moveTo>
                      <a:pt x="15890" y="0"/>
                    </a:moveTo>
                    <a:lnTo>
                      <a:pt x="1617411" y="0"/>
                    </a:lnTo>
                    <a:cubicBezTo>
                      <a:pt x="1626187" y="0"/>
                      <a:pt x="1633301" y="7114"/>
                      <a:pt x="1633301" y="15890"/>
                    </a:cubicBezTo>
                    <a:lnTo>
                      <a:pt x="1633301" y="430358"/>
                    </a:lnTo>
                    <a:cubicBezTo>
                      <a:pt x="1633301" y="434572"/>
                      <a:pt x="1631627" y="438614"/>
                      <a:pt x="1628647" y="441594"/>
                    </a:cubicBezTo>
                    <a:cubicBezTo>
                      <a:pt x="1625667" y="444574"/>
                      <a:pt x="1621626" y="446248"/>
                      <a:pt x="1617411" y="446248"/>
                    </a:cubicBezTo>
                    <a:lnTo>
                      <a:pt x="15890" y="446248"/>
                    </a:lnTo>
                    <a:cubicBezTo>
                      <a:pt x="11676" y="446248"/>
                      <a:pt x="7634" y="444574"/>
                      <a:pt x="4654" y="441594"/>
                    </a:cubicBezTo>
                    <a:cubicBezTo>
                      <a:pt x="1674" y="438614"/>
                      <a:pt x="0" y="434572"/>
                      <a:pt x="0" y="430358"/>
                    </a:cubicBezTo>
                    <a:lnTo>
                      <a:pt x="0" y="15890"/>
                    </a:lnTo>
                    <a:cubicBezTo>
                      <a:pt x="0" y="11676"/>
                      <a:pt x="1674" y="7634"/>
                      <a:pt x="4654" y="4654"/>
                    </a:cubicBezTo>
                    <a:cubicBezTo>
                      <a:pt x="7634" y="1674"/>
                      <a:pt x="11676" y="0"/>
                      <a:pt x="15890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1633301" cy="4843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0" y="6985727"/>
              <a:ext cx="7710563" cy="2106667"/>
              <a:chOff x="0" y="0"/>
              <a:chExt cx="1633301" cy="44624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633301" cy="446248"/>
              </a:xfrm>
              <a:custGeom>
                <a:avLst/>
                <a:gdLst/>
                <a:ahLst/>
                <a:cxnLst/>
                <a:rect l="l" t="t" r="r" b="b"/>
                <a:pathLst>
                  <a:path w="1633301" h="446248">
                    <a:moveTo>
                      <a:pt x="15890" y="0"/>
                    </a:moveTo>
                    <a:lnTo>
                      <a:pt x="1617411" y="0"/>
                    </a:lnTo>
                    <a:cubicBezTo>
                      <a:pt x="1626187" y="0"/>
                      <a:pt x="1633301" y="7114"/>
                      <a:pt x="1633301" y="15890"/>
                    </a:cubicBezTo>
                    <a:lnTo>
                      <a:pt x="1633301" y="430358"/>
                    </a:lnTo>
                    <a:cubicBezTo>
                      <a:pt x="1633301" y="434572"/>
                      <a:pt x="1631627" y="438614"/>
                      <a:pt x="1628647" y="441594"/>
                    </a:cubicBezTo>
                    <a:cubicBezTo>
                      <a:pt x="1625667" y="444574"/>
                      <a:pt x="1621626" y="446248"/>
                      <a:pt x="1617411" y="446248"/>
                    </a:cubicBezTo>
                    <a:lnTo>
                      <a:pt x="15890" y="446248"/>
                    </a:lnTo>
                    <a:cubicBezTo>
                      <a:pt x="11676" y="446248"/>
                      <a:pt x="7634" y="444574"/>
                      <a:pt x="4654" y="441594"/>
                    </a:cubicBezTo>
                    <a:cubicBezTo>
                      <a:pt x="1674" y="438614"/>
                      <a:pt x="0" y="434572"/>
                      <a:pt x="0" y="430358"/>
                    </a:cubicBezTo>
                    <a:lnTo>
                      <a:pt x="0" y="15890"/>
                    </a:lnTo>
                    <a:cubicBezTo>
                      <a:pt x="0" y="11676"/>
                      <a:pt x="1674" y="7634"/>
                      <a:pt x="4654" y="4654"/>
                    </a:cubicBezTo>
                    <a:cubicBezTo>
                      <a:pt x="7634" y="1674"/>
                      <a:pt x="11676" y="0"/>
                      <a:pt x="15890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1633301" cy="4843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323949" y="3051766"/>
              <a:ext cx="2858345" cy="660286"/>
            </a:xfrm>
            <a:custGeom>
              <a:avLst/>
              <a:gdLst/>
              <a:ahLst/>
              <a:cxnLst/>
              <a:rect l="l" t="t" r="r" b="b"/>
              <a:pathLst>
                <a:path w="2858345" h="660286">
                  <a:moveTo>
                    <a:pt x="0" y="0"/>
                  </a:moveTo>
                  <a:lnTo>
                    <a:pt x="2858345" y="0"/>
                  </a:lnTo>
                  <a:lnTo>
                    <a:pt x="2858345" y="660287"/>
                  </a:lnTo>
                  <a:lnTo>
                    <a:pt x="0" y="660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371053" y="5065409"/>
              <a:ext cx="2916867" cy="1290153"/>
            </a:xfrm>
            <a:custGeom>
              <a:avLst/>
              <a:gdLst/>
              <a:ahLst/>
              <a:cxnLst/>
              <a:rect l="l" t="t" r="r" b="b"/>
              <a:pathLst>
                <a:path w="2916867" h="1290153">
                  <a:moveTo>
                    <a:pt x="0" y="0"/>
                  </a:moveTo>
                  <a:lnTo>
                    <a:pt x="2916867" y="0"/>
                  </a:lnTo>
                  <a:lnTo>
                    <a:pt x="2916867" y="1290152"/>
                  </a:lnTo>
                  <a:lnTo>
                    <a:pt x="0" y="1290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175800" y="7482189"/>
              <a:ext cx="3154644" cy="783518"/>
            </a:xfrm>
            <a:custGeom>
              <a:avLst/>
              <a:gdLst/>
              <a:ahLst/>
              <a:cxnLst/>
              <a:rect l="l" t="t" r="r" b="b"/>
              <a:pathLst>
                <a:path w="3154644" h="783518">
                  <a:moveTo>
                    <a:pt x="0" y="0"/>
                  </a:moveTo>
                  <a:lnTo>
                    <a:pt x="3154644" y="0"/>
                  </a:lnTo>
                  <a:lnTo>
                    <a:pt x="3154644" y="783518"/>
                  </a:lnTo>
                  <a:lnTo>
                    <a:pt x="0" y="783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872" r="-487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418171" y="256215"/>
              <a:ext cx="3819814" cy="1660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•EPKS C300 / C200, SM, SMSC</a:t>
              </a:r>
            </a:p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•TPS System – HPM, HG, LM</a:t>
              </a:r>
            </a:p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•Modular Systems – HC900, CE PLC, CE UOC, CE RTU, ML200</a:t>
              </a:r>
            </a:p>
            <a:p>
              <a:pPr algn="l">
                <a:lnSpc>
                  <a:spcPts val="2045"/>
                </a:lnSpc>
                <a:spcBef>
                  <a:spcPct val="0"/>
                </a:spcBef>
              </a:pPr>
              <a:endParaRPr lang="en-US" sz="146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418171" y="2534384"/>
              <a:ext cx="3819814" cy="1660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•S7 1200 / 1500</a:t>
              </a:r>
            </a:p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•S7 300</a:t>
              </a:r>
            </a:p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•S7 400H</a:t>
              </a:r>
            </a:p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•WinCC</a:t>
              </a:r>
            </a:p>
            <a:p>
              <a:pPr algn="l">
                <a:lnSpc>
                  <a:spcPts val="2045"/>
                </a:lnSpc>
                <a:spcBef>
                  <a:spcPct val="0"/>
                </a:spcBef>
              </a:pPr>
              <a:endParaRPr lang="en-US" sz="146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461851" y="4865980"/>
              <a:ext cx="3819814" cy="13241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•DeltaV Database</a:t>
              </a:r>
            </a:p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•DeltaV Operate</a:t>
              </a:r>
            </a:p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•DeltaV Live</a:t>
              </a:r>
            </a:p>
            <a:p>
              <a:pPr algn="l">
                <a:lnSpc>
                  <a:spcPts val="2045"/>
                </a:lnSpc>
                <a:spcBef>
                  <a:spcPct val="0"/>
                </a:spcBef>
              </a:pPr>
              <a:endParaRPr lang="en-US" sz="146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3505530" y="7197577"/>
              <a:ext cx="3819814" cy="13241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•ControlLogix Series</a:t>
              </a:r>
            </a:p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•Compact Logix Series</a:t>
              </a:r>
            </a:p>
            <a:p>
              <a:pPr algn="l">
                <a:lnSpc>
                  <a:spcPts val="2045"/>
                </a:lnSpc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•SLC Series</a:t>
              </a:r>
            </a:p>
            <a:p>
              <a:pPr algn="l">
                <a:lnSpc>
                  <a:spcPts val="2045"/>
                </a:lnSpc>
                <a:spcBef>
                  <a:spcPct val="0"/>
                </a:spcBef>
              </a:pPr>
              <a:r>
                <a:rPr lang="en-US" sz="1460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Micro PLC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11125510" y="8810135"/>
            <a:ext cx="2081585" cy="824779"/>
          </a:xfrm>
          <a:custGeom>
            <a:avLst/>
            <a:gdLst/>
            <a:ahLst/>
            <a:cxnLst/>
            <a:rect l="l" t="t" r="r" b="b"/>
            <a:pathLst>
              <a:path w="2081585" h="824779">
                <a:moveTo>
                  <a:pt x="0" y="0"/>
                </a:moveTo>
                <a:lnTo>
                  <a:pt x="2081585" y="0"/>
                </a:lnTo>
                <a:lnTo>
                  <a:pt x="2081585" y="824779"/>
                </a:lnTo>
                <a:lnTo>
                  <a:pt x="0" y="82477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TextBox 44"/>
          <p:cNvSpPr txBox="1"/>
          <p:nvPr/>
        </p:nvSpPr>
        <p:spPr>
          <a:xfrm>
            <a:off x="2220622" y="742570"/>
            <a:ext cx="6168390" cy="608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6"/>
              </a:lnSpc>
            </a:pPr>
            <a:r>
              <a:rPr lang="en-US" sz="39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ENGINEERING SERVICES-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645336" y="543877"/>
            <a:ext cx="6061264" cy="892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000" b="1" dirty="0">
                <a:solidFill>
                  <a:srgbClr val="F67D30"/>
                </a:solidFill>
                <a:latin typeface="Inter Bold"/>
                <a:ea typeface="Inter Bold"/>
                <a:cs typeface="Inter Bold"/>
                <a:sym typeface="Inter Bold"/>
              </a:rPr>
              <a:t>AUTOMATION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258954" y="4615390"/>
            <a:ext cx="4392403" cy="521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3"/>
              </a:lnSpc>
            </a:pPr>
            <a:r>
              <a:rPr lang="en-US" sz="3074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Software Engineering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013813" y="1351407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192911" y="1720477"/>
            <a:ext cx="7007720" cy="5699635"/>
            <a:chOff x="0" y="0"/>
            <a:chExt cx="9343626" cy="7599513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9343626" cy="7599513"/>
              <a:chOff x="0" y="0"/>
              <a:chExt cx="2043157" cy="166177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043157" cy="1661775"/>
              </a:xfrm>
              <a:custGeom>
                <a:avLst/>
                <a:gdLst/>
                <a:ahLst/>
                <a:cxnLst/>
                <a:rect l="l" t="t" r="r" b="b"/>
                <a:pathLst>
                  <a:path w="2043157" h="1661775">
                    <a:moveTo>
                      <a:pt x="0" y="0"/>
                    </a:moveTo>
                    <a:lnTo>
                      <a:pt x="2043157" y="0"/>
                    </a:lnTo>
                    <a:lnTo>
                      <a:pt x="2043157" y="1661775"/>
                    </a:lnTo>
                    <a:lnTo>
                      <a:pt x="0" y="1661775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2043157" cy="1699875"/>
              </a:xfrm>
              <a:prstGeom prst="rect">
                <a:avLst/>
              </a:prstGeom>
            </p:spPr>
            <p:txBody>
              <a:bodyPr lIns="42450" tIns="42450" rIns="42450" bIns="4245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14479" y="1186483"/>
              <a:ext cx="8749899" cy="61690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05198" lvl="1" indent="-252599" algn="l">
                <a:lnSpc>
                  <a:spcPts val="3275"/>
                </a:lnSpc>
                <a:buFont typeface="Arial"/>
                <a:buChar char="•"/>
              </a:pP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SLD Preparation</a:t>
              </a:r>
            </a:p>
            <a:p>
              <a:pPr marL="505198" lvl="1" indent="-252599" algn="l">
                <a:lnSpc>
                  <a:spcPts val="3275"/>
                </a:lnSpc>
                <a:buFont typeface="Arial"/>
                <a:buChar char="•"/>
              </a:pP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Plant Indoor as well as Outdoor Lighting</a:t>
              </a:r>
            </a:p>
            <a:p>
              <a:pPr marL="505198" lvl="1" indent="-252599" algn="l">
                <a:lnSpc>
                  <a:spcPts val="3275"/>
                </a:lnSpc>
                <a:buFont typeface="Arial"/>
                <a:buChar char="•"/>
              </a:pP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 Floor Plan Layouts (Shop Drawings)</a:t>
              </a:r>
            </a:p>
            <a:p>
              <a:pPr marL="505198" lvl="1" indent="-252599" algn="l">
                <a:lnSpc>
                  <a:spcPts val="3275"/>
                </a:lnSpc>
                <a:buFont typeface="Arial"/>
                <a:buChar char="•"/>
              </a:pP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Earthing Drawings</a:t>
              </a:r>
            </a:p>
            <a:p>
              <a:pPr marL="505198" lvl="1" indent="-252599" algn="l">
                <a:lnSpc>
                  <a:spcPts val="3275"/>
                </a:lnSpc>
                <a:buFont typeface="Arial"/>
                <a:buChar char="•"/>
              </a:pP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UPS/DG Load calculations</a:t>
              </a:r>
            </a:p>
            <a:p>
              <a:pPr marL="505198" lvl="1" indent="-252599" algn="l">
                <a:lnSpc>
                  <a:spcPts val="3275"/>
                </a:lnSpc>
                <a:buFont typeface="Arial"/>
                <a:buChar char="•"/>
              </a:pP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AutoCAD &amp; </a:t>
              </a:r>
              <a:r>
                <a:rPr lang="en-US" sz="2339" dirty="0" err="1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Microstation</a:t>
              </a: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 Drafting </a:t>
              </a:r>
            </a:p>
            <a:p>
              <a:pPr marL="505198" lvl="1" indent="-252599" algn="l">
                <a:lnSpc>
                  <a:spcPts val="3275"/>
                </a:lnSpc>
                <a:buFont typeface="Arial"/>
                <a:buChar char="•"/>
              </a:pP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Panel Designing – MCC, PCC, APFC, VFD etc. </a:t>
              </a:r>
            </a:p>
            <a:p>
              <a:pPr marL="505198" lvl="1" indent="-252599" algn="l">
                <a:lnSpc>
                  <a:spcPts val="3275"/>
                </a:lnSpc>
                <a:buFont typeface="Arial"/>
                <a:buChar char="•"/>
              </a:pP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Testing(FAT) &amp; Commissioning Support </a:t>
              </a:r>
            </a:p>
            <a:p>
              <a:pPr marL="505198" lvl="1" indent="-252599" algn="l">
                <a:lnSpc>
                  <a:spcPts val="3275"/>
                </a:lnSpc>
                <a:buFont typeface="Arial"/>
                <a:buChar char="•"/>
              </a:pPr>
              <a:r>
                <a:rPr lang="en-US" sz="2339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Skilled engineers for Site Survey, Monitoring / Supervision of Installation and Commissioning, Troubleshooting, </a:t>
              </a:r>
              <a:r>
                <a:rPr lang="en-US" sz="2339" dirty="0" err="1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etc</a:t>
              </a:r>
              <a:endParaRPr lang="en-US" sz="2339" dirty="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28956" y="281284"/>
              <a:ext cx="8120261" cy="7226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55"/>
                </a:lnSpc>
              </a:pPr>
              <a:r>
                <a:rPr lang="en-US" sz="3253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Electrical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820396" y="1720477"/>
            <a:ext cx="6824941" cy="5699635"/>
            <a:chOff x="0" y="0"/>
            <a:chExt cx="2273995" cy="18990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73995" cy="1899055"/>
            </a:xfrm>
            <a:custGeom>
              <a:avLst/>
              <a:gdLst/>
              <a:ahLst/>
              <a:cxnLst/>
              <a:rect l="l" t="t" r="r" b="b"/>
              <a:pathLst>
                <a:path w="2273995" h="1899055">
                  <a:moveTo>
                    <a:pt x="0" y="0"/>
                  </a:moveTo>
                  <a:lnTo>
                    <a:pt x="2273995" y="0"/>
                  </a:lnTo>
                  <a:lnTo>
                    <a:pt x="2273995" y="1899055"/>
                  </a:lnTo>
                  <a:lnTo>
                    <a:pt x="0" y="1899055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273995" cy="1937155"/>
            </a:xfrm>
            <a:prstGeom prst="rect">
              <a:avLst/>
            </a:prstGeom>
          </p:spPr>
          <p:txBody>
            <a:bodyPr lIns="39316" tIns="39316" rIns="39316" bIns="39316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027046" y="2328099"/>
            <a:ext cx="6318060" cy="471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Instrument selection as per specification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 IO List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 Instrument index preparation as per P&amp;ID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 Datasheets preparation 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Hook-up Drawing Preparation 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Erection Material Take Off (MTO), etc. 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Cable Schedule 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JB Schedule 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 Tray Layout Preparation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 Earthing 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Termination Drawings</a:t>
            </a:r>
          </a:p>
          <a:p>
            <a:pPr marL="488484" lvl="1" indent="-244242" algn="l">
              <a:lnSpc>
                <a:spcPts val="3167"/>
              </a:lnSpc>
              <a:buFont typeface="Arial"/>
              <a:buChar char="•"/>
            </a:pPr>
            <a:r>
              <a:rPr lang="en-US" sz="226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 Loop Drawings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20316" y="1888050"/>
            <a:ext cx="4068149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Instrumentation</a:t>
            </a:r>
          </a:p>
        </p:txBody>
      </p:sp>
      <p:sp>
        <p:nvSpPr>
          <p:cNvPr id="18" name="Freeform 18"/>
          <p:cNvSpPr/>
          <p:nvPr/>
        </p:nvSpPr>
        <p:spPr>
          <a:xfrm>
            <a:off x="2220622" y="7647041"/>
            <a:ext cx="12248969" cy="1907087"/>
          </a:xfrm>
          <a:custGeom>
            <a:avLst/>
            <a:gdLst/>
            <a:ahLst/>
            <a:cxnLst/>
            <a:rect l="l" t="t" r="r" b="b"/>
            <a:pathLst>
              <a:path w="12248969" h="1907087">
                <a:moveTo>
                  <a:pt x="0" y="0"/>
                </a:moveTo>
                <a:lnTo>
                  <a:pt x="12248969" y="0"/>
                </a:lnTo>
                <a:lnTo>
                  <a:pt x="12248969" y="1907087"/>
                </a:lnTo>
                <a:lnTo>
                  <a:pt x="0" y="19070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92" b="-419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2220622" y="742570"/>
            <a:ext cx="6168390" cy="608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6"/>
              </a:lnSpc>
            </a:pPr>
            <a:r>
              <a:rPr lang="en-US" sz="39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ENGINEERING SERVICES-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45335" y="543877"/>
            <a:ext cx="2536867" cy="892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000" b="1" dirty="0">
                <a:solidFill>
                  <a:srgbClr val="F67D30"/>
                </a:solidFill>
                <a:latin typeface="Inter Bold"/>
                <a:ea typeface="Inter Bold"/>
                <a:cs typeface="Inter Bold"/>
                <a:sym typeface="Inter Bold"/>
              </a:rPr>
              <a:t>E &amp; 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640717" cy="10426155"/>
            <a:chOff x="0" y="0"/>
            <a:chExt cx="6127370" cy="83611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27370" cy="8361115"/>
            </a:xfrm>
            <a:custGeom>
              <a:avLst/>
              <a:gdLst/>
              <a:ahLst/>
              <a:cxnLst/>
              <a:rect l="l" t="t" r="r" b="b"/>
              <a:pathLst>
                <a:path w="6127370" h="8361115">
                  <a:moveTo>
                    <a:pt x="6127370" y="0"/>
                  </a:moveTo>
                  <a:lnTo>
                    <a:pt x="3819006" y="7909088"/>
                  </a:lnTo>
                  <a:cubicBezTo>
                    <a:pt x="3741619" y="8188184"/>
                    <a:pt x="3595519" y="8361079"/>
                    <a:pt x="3437031" y="8361115"/>
                  </a:cubicBezTo>
                  <a:lnTo>
                    <a:pt x="0" y="8361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3027" r="-6302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6017" y="353033"/>
            <a:ext cx="8596572" cy="866011"/>
            <a:chOff x="0" y="0"/>
            <a:chExt cx="2264118" cy="2280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64118" cy="228085"/>
            </a:xfrm>
            <a:custGeom>
              <a:avLst/>
              <a:gdLst/>
              <a:ahLst/>
              <a:cxnLst/>
              <a:rect l="l" t="t" r="r" b="b"/>
              <a:pathLst>
                <a:path w="2264118" h="228085">
                  <a:moveTo>
                    <a:pt x="0" y="0"/>
                  </a:moveTo>
                  <a:lnTo>
                    <a:pt x="2264118" y="0"/>
                  </a:lnTo>
                  <a:lnTo>
                    <a:pt x="2264118" y="228085"/>
                  </a:lnTo>
                  <a:lnTo>
                    <a:pt x="0" y="228085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64118" cy="2661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136017" y="8327046"/>
            <a:ext cx="2029212" cy="1043002"/>
          </a:xfrm>
          <a:custGeom>
            <a:avLst/>
            <a:gdLst/>
            <a:ahLst/>
            <a:cxnLst/>
            <a:rect l="l" t="t" r="r" b="b"/>
            <a:pathLst>
              <a:path w="2029212" h="1043002">
                <a:moveTo>
                  <a:pt x="0" y="0"/>
                </a:moveTo>
                <a:lnTo>
                  <a:pt x="2029211" y="0"/>
                </a:lnTo>
                <a:lnTo>
                  <a:pt x="2029211" y="1043003"/>
                </a:lnTo>
                <a:lnTo>
                  <a:pt x="0" y="1043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62" b="-11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437836" y="8378034"/>
            <a:ext cx="3296684" cy="880266"/>
          </a:xfrm>
          <a:custGeom>
            <a:avLst/>
            <a:gdLst/>
            <a:ahLst/>
            <a:cxnLst/>
            <a:rect l="l" t="t" r="r" b="b"/>
            <a:pathLst>
              <a:path w="3296684" h="880266">
                <a:moveTo>
                  <a:pt x="0" y="0"/>
                </a:moveTo>
                <a:lnTo>
                  <a:pt x="3296684" y="0"/>
                </a:lnTo>
                <a:lnTo>
                  <a:pt x="3296684" y="880266"/>
                </a:lnTo>
                <a:lnTo>
                  <a:pt x="0" y="8802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010745" y="8378034"/>
            <a:ext cx="1962330" cy="968190"/>
          </a:xfrm>
          <a:custGeom>
            <a:avLst/>
            <a:gdLst/>
            <a:ahLst/>
            <a:cxnLst/>
            <a:rect l="l" t="t" r="r" b="b"/>
            <a:pathLst>
              <a:path w="1962330" h="968190">
                <a:moveTo>
                  <a:pt x="0" y="0"/>
                </a:moveTo>
                <a:lnTo>
                  <a:pt x="1962330" y="0"/>
                </a:lnTo>
                <a:lnTo>
                  <a:pt x="1962330" y="968189"/>
                </a:lnTo>
                <a:lnTo>
                  <a:pt x="0" y="968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7524" b="-2575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8136017" y="1563121"/>
            <a:ext cx="8596572" cy="5295735"/>
            <a:chOff x="0" y="0"/>
            <a:chExt cx="11462096" cy="706098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11462096" cy="6690694"/>
              <a:chOff x="0" y="0"/>
              <a:chExt cx="2264118" cy="132161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264118" cy="1321619"/>
              </a:xfrm>
              <a:custGeom>
                <a:avLst/>
                <a:gdLst/>
                <a:ahLst/>
                <a:cxnLst/>
                <a:rect l="l" t="t" r="r" b="b"/>
                <a:pathLst>
                  <a:path w="2264118" h="1321619">
                    <a:moveTo>
                      <a:pt x="0" y="0"/>
                    </a:moveTo>
                    <a:lnTo>
                      <a:pt x="2264118" y="0"/>
                    </a:lnTo>
                    <a:lnTo>
                      <a:pt x="2264118" y="1321619"/>
                    </a:lnTo>
                    <a:lnTo>
                      <a:pt x="0" y="1321619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2264118" cy="135971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732413" y="125562"/>
              <a:ext cx="9673513" cy="69354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Scenario Training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Performance Evaluation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Control System Simulation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Plant Operation Training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OTS  Document Review(P &amp; ID, PFD, Datasheets)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Process Model Building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Model Testing - Startup, Shutdown, Hazop study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MAT (Model Acceptance Test)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FAT (Factory Acceptance Test)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SAT (Site Acceptance Test)</a:t>
              </a:r>
            </a:p>
            <a:p>
              <a:pPr marL="455335" lvl="1" indent="-227667" algn="l">
                <a:lnSpc>
                  <a:spcPts val="3479"/>
                </a:lnSpc>
                <a:buFont typeface="Arial"/>
                <a:buChar char="•"/>
              </a:pPr>
              <a:r>
                <a:rPr lang="en-US" sz="210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PDET (Post Data Equalization Test)</a:t>
              </a:r>
            </a:p>
            <a:p>
              <a:pPr algn="l">
                <a:lnSpc>
                  <a:spcPts val="3479"/>
                </a:lnSpc>
              </a:pPr>
              <a:endParaRPr lang="en-US" sz="210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748831" y="6858857"/>
            <a:ext cx="2564278" cy="929850"/>
            <a:chOff x="0" y="0"/>
            <a:chExt cx="812800" cy="29473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294735"/>
            </a:xfrm>
            <a:custGeom>
              <a:avLst/>
              <a:gdLst/>
              <a:ahLst/>
              <a:cxnLst/>
              <a:rect l="l" t="t" r="r" b="b"/>
              <a:pathLst>
                <a:path w="812800" h="294735">
                  <a:moveTo>
                    <a:pt x="609600" y="0"/>
                  </a:moveTo>
                  <a:lnTo>
                    <a:pt x="0" y="0"/>
                  </a:lnTo>
                  <a:lnTo>
                    <a:pt x="0" y="294735"/>
                  </a:lnTo>
                  <a:lnTo>
                    <a:pt x="609600" y="294735"/>
                  </a:lnTo>
                  <a:lnTo>
                    <a:pt x="812800" y="147367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698500" cy="3328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569531" y="401320"/>
            <a:ext cx="7824274" cy="62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0"/>
              </a:lnSpc>
            </a:pPr>
            <a:r>
              <a:rPr lang="en-US" sz="4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PROCESS ENGINEERING &amp; OTS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797438" y="6942178"/>
            <a:ext cx="1843279" cy="656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3810" b="1">
                <a:solidFill>
                  <a:srgbClr val="FFFFFF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Domain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569531" y="6858857"/>
            <a:ext cx="2639806" cy="739721"/>
            <a:chOff x="0" y="0"/>
            <a:chExt cx="3519742" cy="986295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3519742" cy="986295"/>
              <a:chOff x="0" y="0"/>
              <a:chExt cx="1088952" cy="30514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88952" cy="305144"/>
              </a:xfrm>
              <a:custGeom>
                <a:avLst/>
                <a:gdLst/>
                <a:ahLst/>
                <a:cxnLst/>
                <a:rect l="l" t="t" r="r" b="b"/>
                <a:pathLst>
                  <a:path w="1088952" h="305144">
                    <a:moveTo>
                      <a:pt x="885752" y="0"/>
                    </a:moveTo>
                    <a:cubicBezTo>
                      <a:pt x="997977" y="0"/>
                      <a:pt x="1088952" y="68309"/>
                      <a:pt x="1088952" y="152572"/>
                    </a:cubicBezTo>
                    <a:cubicBezTo>
                      <a:pt x="1088952" y="236835"/>
                      <a:pt x="997977" y="305144"/>
                      <a:pt x="885752" y="305144"/>
                    </a:cubicBezTo>
                    <a:lnTo>
                      <a:pt x="203200" y="305144"/>
                    </a:lnTo>
                    <a:cubicBezTo>
                      <a:pt x="90976" y="305144"/>
                      <a:pt x="0" y="236835"/>
                      <a:pt x="0" y="152572"/>
                    </a:cubicBezTo>
                    <a:cubicBezTo>
                      <a:pt x="0" y="6830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1088952" cy="3432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584327" y="75866"/>
              <a:ext cx="2351088" cy="6977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94"/>
                </a:lnSpc>
              </a:pPr>
              <a:r>
                <a:rPr lang="en-US" sz="3210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Oil &amp; Gas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00525" y="6858857"/>
            <a:ext cx="2639806" cy="739721"/>
            <a:chOff x="0" y="0"/>
            <a:chExt cx="3519742" cy="986295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3519742" cy="986295"/>
              <a:chOff x="0" y="0"/>
              <a:chExt cx="1088952" cy="30514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088952" cy="305144"/>
              </a:xfrm>
              <a:custGeom>
                <a:avLst/>
                <a:gdLst/>
                <a:ahLst/>
                <a:cxnLst/>
                <a:rect l="l" t="t" r="r" b="b"/>
                <a:pathLst>
                  <a:path w="1088952" h="305144">
                    <a:moveTo>
                      <a:pt x="885752" y="0"/>
                    </a:moveTo>
                    <a:cubicBezTo>
                      <a:pt x="997977" y="0"/>
                      <a:pt x="1088952" y="68309"/>
                      <a:pt x="1088952" y="152572"/>
                    </a:cubicBezTo>
                    <a:cubicBezTo>
                      <a:pt x="1088952" y="236835"/>
                      <a:pt x="997977" y="305144"/>
                      <a:pt x="885752" y="305144"/>
                    </a:cubicBezTo>
                    <a:lnTo>
                      <a:pt x="203200" y="305144"/>
                    </a:lnTo>
                    <a:cubicBezTo>
                      <a:pt x="90976" y="305144"/>
                      <a:pt x="0" y="236835"/>
                      <a:pt x="0" y="152572"/>
                    </a:cubicBezTo>
                    <a:cubicBezTo>
                      <a:pt x="0" y="6830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088952" cy="3432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584327" y="75866"/>
              <a:ext cx="2351088" cy="6977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94"/>
                </a:lnSpc>
              </a:pPr>
              <a:r>
                <a:rPr lang="en-US" sz="3210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Power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653172" y="6858857"/>
            <a:ext cx="2606128" cy="739721"/>
            <a:chOff x="0" y="0"/>
            <a:chExt cx="853558" cy="24227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53558" cy="242273"/>
            </a:xfrm>
            <a:custGeom>
              <a:avLst/>
              <a:gdLst/>
              <a:ahLst/>
              <a:cxnLst/>
              <a:rect l="l" t="t" r="r" b="b"/>
              <a:pathLst>
                <a:path w="853558" h="242273">
                  <a:moveTo>
                    <a:pt x="650358" y="0"/>
                  </a:moveTo>
                  <a:cubicBezTo>
                    <a:pt x="762582" y="0"/>
                    <a:pt x="853558" y="54235"/>
                    <a:pt x="853558" y="121137"/>
                  </a:cubicBezTo>
                  <a:cubicBezTo>
                    <a:pt x="853558" y="188039"/>
                    <a:pt x="762582" y="242273"/>
                    <a:pt x="650358" y="242273"/>
                  </a:cubicBezTo>
                  <a:lnTo>
                    <a:pt x="203200" y="242273"/>
                  </a:lnTo>
                  <a:cubicBezTo>
                    <a:pt x="90976" y="242273"/>
                    <a:pt x="0" y="188039"/>
                    <a:pt x="0" y="121137"/>
                  </a:cubicBezTo>
                  <a:cubicBezTo>
                    <a:pt x="0" y="5423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853558" cy="280373"/>
            </a:xfrm>
            <a:prstGeom prst="rect">
              <a:avLst/>
            </a:prstGeom>
          </p:spPr>
          <p:txBody>
            <a:bodyPr lIns="63983" tIns="63983" rIns="63983" bIns="63983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4861427" y="6980278"/>
            <a:ext cx="2223297" cy="396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8"/>
              </a:lnSpc>
            </a:pPr>
            <a:r>
              <a:rPr lang="en-US" sz="2405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Petrochemical</a:t>
            </a:r>
          </a:p>
        </p:txBody>
      </p:sp>
      <p:sp>
        <p:nvSpPr>
          <p:cNvPr id="34" name="Freeform 34"/>
          <p:cNvSpPr/>
          <p:nvPr/>
        </p:nvSpPr>
        <p:spPr>
          <a:xfrm>
            <a:off x="216750" y="339864"/>
            <a:ext cx="1343544" cy="1139826"/>
          </a:xfrm>
          <a:custGeom>
            <a:avLst/>
            <a:gdLst/>
            <a:ahLst/>
            <a:cxnLst/>
            <a:rect l="l" t="t" r="r" b="b"/>
            <a:pathLst>
              <a:path w="1343544" h="1139826">
                <a:moveTo>
                  <a:pt x="0" y="0"/>
                </a:moveTo>
                <a:lnTo>
                  <a:pt x="1343544" y="0"/>
                </a:lnTo>
                <a:lnTo>
                  <a:pt x="1343544" y="1139826"/>
                </a:lnTo>
                <a:lnTo>
                  <a:pt x="0" y="11398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1876" b="-599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5880639"/>
            <a:ext cx="18288000" cy="4555330"/>
            <a:chOff x="0" y="0"/>
            <a:chExt cx="24384000" cy="607377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20087" b="20087"/>
            <a:stretch>
              <a:fillRect/>
            </a:stretch>
          </p:blipFill>
          <p:spPr>
            <a:xfrm>
              <a:off x="0" y="0"/>
              <a:ext cx="24384000" cy="6073773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4655016" y="1320570"/>
            <a:ext cx="8653509" cy="47625"/>
            <a:chOff x="0" y="0"/>
            <a:chExt cx="2279114" cy="125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79114" cy="12543"/>
            </a:xfrm>
            <a:custGeom>
              <a:avLst/>
              <a:gdLst/>
              <a:ahLst/>
              <a:cxnLst/>
              <a:rect l="l" t="t" r="r" b="b"/>
              <a:pathLst>
                <a:path w="2279114" h="12543">
                  <a:moveTo>
                    <a:pt x="0" y="0"/>
                  </a:moveTo>
                  <a:lnTo>
                    <a:pt x="2279114" y="0"/>
                  </a:lnTo>
                  <a:lnTo>
                    <a:pt x="2279114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79114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87150" y="1849606"/>
            <a:ext cx="5504421" cy="3744364"/>
            <a:chOff x="0" y="0"/>
            <a:chExt cx="1419426" cy="965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19426" cy="965560"/>
            </a:xfrm>
            <a:custGeom>
              <a:avLst/>
              <a:gdLst/>
              <a:ahLst/>
              <a:cxnLst/>
              <a:rect l="l" t="t" r="r" b="b"/>
              <a:pathLst>
                <a:path w="1419426" h="965560">
                  <a:moveTo>
                    <a:pt x="0" y="0"/>
                  </a:moveTo>
                  <a:lnTo>
                    <a:pt x="1419426" y="0"/>
                  </a:lnTo>
                  <a:lnTo>
                    <a:pt x="1419426" y="965560"/>
                  </a:lnTo>
                  <a:lnTo>
                    <a:pt x="0" y="96556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19426" cy="10036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223142" y="1870201"/>
            <a:ext cx="6218491" cy="1402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3"/>
              </a:lnSpc>
            </a:pPr>
            <a:r>
              <a:rPr lang="en-US" sz="403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Electrical Panel</a:t>
            </a:r>
          </a:p>
          <a:p>
            <a:pPr algn="l">
              <a:lnSpc>
                <a:spcPts val="5653"/>
              </a:lnSpc>
              <a:spcBef>
                <a:spcPct val="0"/>
              </a:spcBef>
            </a:pPr>
            <a:endParaRPr lang="en-US" sz="4037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03803" y="2624432"/>
            <a:ext cx="4083992" cy="2619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3760" lvl="1" indent="-181880" algn="l">
              <a:lnSpc>
                <a:spcPts val="2662"/>
              </a:lnSpc>
              <a:buFont typeface="Arial"/>
              <a:buChar char="•"/>
            </a:pPr>
            <a:r>
              <a:rPr lang="en-US" sz="1684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Motor Control Centers (MCC)</a:t>
            </a:r>
          </a:p>
          <a:p>
            <a:pPr marL="363760" lvl="1" indent="-181880" algn="l">
              <a:lnSpc>
                <a:spcPts val="2662"/>
              </a:lnSpc>
              <a:buFont typeface="Arial"/>
              <a:buChar char="•"/>
            </a:pPr>
            <a:r>
              <a:rPr lang="en-US" sz="1684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Power Control Centers (PCC)</a:t>
            </a:r>
          </a:p>
          <a:p>
            <a:pPr marL="363760" lvl="1" indent="-181880" algn="l">
              <a:lnSpc>
                <a:spcPts val="2662"/>
              </a:lnSpc>
              <a:buFont typeface="Arial"/>
              <a:buChar char="•"/>
            </a:pPr>
            <a:r>
              <a:rPr lang="en-US" sz="1684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Lighting Distribution Board</a:t>
            </a:r>
          </a:p>
          <a:p>
            <a:pPr marL="363760" lvl="1" indent="-181880" algn="l">
              <a:lnSpc>
                <a:spcPts val="2662"/>
              </a:lnSpc>
              <a:buFont typeface="Arial"/>
              <a:buChar char="•"/>
            </a:pPr>
            <a:r>
              <a:rPr lang="en-US" sz="1684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VFD Panels</a:t>
            </a:r>
          </a:p>
          <a:p>
            <a:pPr marL="363760" lvl="1" indent="-181880" algn="l">
              <a:lnSpc>
                <a:spcPts val="2662"/>
              </a:lnSpc>
              <a:buFont typeface="Arial"/>
              <a:buChar char="•"/>
            </a:pPr>
            <a:r>
              <a:rPr lang="en-US" sz="1684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APFC panels</a:t>
            </a:r>
          </a:p>
          <a:p>
            <a:pPr marL="363760" lvl="1" indent="-181880" algn="l">
              <a:lnSpc>
                <a:spcPts val="2662"/>
              </a:lnSpc>
              <a:buFont typeface="Arial"/>
              <a:buChar char="•"/>
            </a:pPr>
            <a:r>
              <a:rPr lang="en-US" sz="1684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Lighting Distribution Board</a:t>
            </a:r>
          </a:p>
          <a:p>
            <a:pPr marL="363760" lvl="1" indent="-181880" algn="l">
              <a:lnSpc>
                <a:spcPts val="2662"/>
              </a:lnSpc>
              <a:buFont typeface="Arial"/>
              <a:buChar char="•"/>
            </a:pPr>
            <a:r>
              <a:rPr lang="en-US" sz="1684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Bus Duct</a:t>
            </a:r>
          </a:p>
          <a:p>
            <a:pPr marL="363760" lvl="1" indent="-181880" algn="l">
              <a:lnSpc>
                <a:spcPts val="2662"/>
              </a:lnSpc>
              <a:buFont typeface="Arial"/>
              <a:buChar char="•"/>
            </a:pPr>
            <a:r>
              <a:rPr lang="en-US" sz="1684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IEC61439 complied panels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-1092006" y="5820924"/>
            <a:ext cx="19380006" cy="119430"/>
            <a:chOff x="0" y="0"/>
            <a:chExt cx="5104199" cy="3145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104199" cy="31455"/>
            </a:xfrm>
            <a:custGeom>
              <a:avLst/>
              <a:gdLst/>
              <a:ahLst/>
              <a:cxnLst/>
              <a:rect l="l" t="t" r="r" b="b"/>
              <a:pathLst>
                <a:path w="5104199" h="31455">
                  <a:moveTo>
                    <a:pt x="0" y="0"/>
                  </a:moveTo>
                  <a:lnTo>
                    <a:pt x="5104199" y="0"/>
                  </a:lnTo>
                  <a:lnTo>
                    <a:pt x="5104199" y="31455"/>
                  </a:lnTo>
                  <a:lnTo>
                    <a:pt x="0" y="31455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5104199" cy="695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836919" y="3491388"/>
            <a:ext cx="3138431" cy="2102582"/>
            <a:chOff x="0" y="0"/>
            <a:chExt cx="1149191" cy="7698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49191" cy="769897"/>
            </a:xfrm>
            <a:custGeom>
              <a:avLst/>
              <a:gdLst/>
              <a:ahLst/>
              <a:cxnLst/>
              <a:rect l="l" t="t" r="r" b="b"/>
              <a:pathLst>
                <a:path w="1149191" h="769897">
                  <a:moveTo>
                    <a:pt x="0" y="0"/>
                  </a:moveTo>
                  <a:lnTo>
                    <a:pt x="1149191" y="0"/>
                  </a:lnTo>
                  <a:lnTo>
                    <a:pt x="1149191" y="769897"/>
                  </a:lnTo>
                  <a:lnTo>
                    <a:pt x="0" y="769897"/>
                  </a:lnTo>
                  <a:close/>
                </a:path>
              </a:pathLst>
            </a:custGeom>
            <a:blipFill>
              <a:blip r:embed="rId3"/>
              <a:stretch>
                <a:fillRect t="-3189" b="-318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596396" y="357636"/>
            <a:ext cx="10218083" cy="86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20"/>
              </a:lnSpc>
            </a:pPr>
            <a:r>
              <a:rPr lang="en-US" sz="55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PANEL MANUFACTURING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1975955" y="1849606"/>
            <a:ext cx="5283345" cy="3744364"/>
            <a:chOff x="0" y="0"/>
            <a:chExt cx="7044460" cy="4992486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6778324" cy="4992486"/>
              <a:chOff x="0" y="0"/>
              <a:chExt cx="1310945" cy="96556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310945" cy="965560"/>
              </a:xfrm>
              <a:custGeom>
                <a:avLst/>
                <a:gdLst/>
                <a:ahLst/>
                <a:cxnLst/>
                <a:rect l="l" t="t" r="r" b="b"/>
                <a:pathLst>
                  <a:path w="1310945" h="965560">
                    <a:moveTo>
                      <a:pt x="0" y="0"/>
                    </a:moveTo>
                    <a:lnTo>
                      <a:pt x="1310945" y="0"/>
                    </a:lnTo>
                    <a:lnTo>
                      <a:pt x="1310945" y="965560"/>
                    </a:lnTo>
                    <a:lnTo>
                      <a:pt x="0" y="965560"/>
                    </a:lnTo>
                    <a:close/>
                  </a:path>
                </a:pathLst>
              </a:custGeom>
              <a:solidFill>
                <a:srgbClr val="201E1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1310945" cy="10036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5482111" y="129061"/>
              <a:ext cx="1562349" cy="855031"/>
            </a:xfrm>
            <a:custGeom>
              <a:avLst/>
              <a:gdLst/>
              <a:ahLst/>
              <a:cxnLst/>
              <a:rect l="l" t="t" r="r" b="b"/>
              <a:pathLst>
                <a:path w="1562349" h="855031">
                  <a:moveTo>
                    <a:pt x="0" y="0"/>
                  </a:moveTo>
                  <a:lnTo>
                    <a:pt x="1562349" y="0"/>
                  </a:lnTo>
                  <a:lnTo>
                    <a:pt x="1562349" y="855031"/>
                  </a:lnTo>
                  <a:lnTo>
                    <a:pt x="0" y="855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11896" y="52861"/>
              <a:ext cx="5651390" cy="891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653"/>
                </a:lnSpc>
                <a:spcBef>
                  <a:spcPct val="0"/>
                </a:spcBef>
              </a:pPr>
              <a:r>
                <a:rPr lang="en-US" sz="4037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Control Panels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5061" y="1053942"/>
              <a:ext cx="5778224" cy="35037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 algn="l">
                <a:lnSpc>
                  <a:spcPts val="2685"/>
                </a:lnSpc>
                <a:buFont typeface="Arial"/>
                <a:buChar char="•"/>
              </a:pPr>
              <a:r>
                <a:rPr lang="en-US" sz="1699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Marshalling Cabinet</a:t>
              </a:r>
            </a:p>
            <a:p>
              <a:pPr marL="367029" lvl="1" indent="-183514" algn="l">
                <a:lnSpc>
                  <a:spcPts val="2685"/>
                </a:lnSpc>
                <a:buFont typeface="Arial"/>
                <a:buChar char="•"/>
              </a:pPr>
              <a:r>
                <a:rPr lang="en-US" sz="1699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System Cabinet</a:t>
              </a:r>
            </a:p>
            <a:p>
              <a:pPr marL="367029" lvl="1" indent="-183514" algn="l">
                <a:lnSpc>
                  <a:spcPts val="2685"/>
                </a:lnSpc>
                <a:buFont typeface="Arial"/>
                <a:buChar char="•"/>
              </a:pPr>
              <a:r>
                <a:rPr lang="en-US" sz="1699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Network Cabinet</a:t>
              </a:r>
            </a:p>
            <a:p>
              <a:pPr marL="367029" lvl="1" indent="-183514" algn="l">
                <a:lnSpc>
                  <a:spcPts val="2685"/>
                </a:lnSpc>
                <a:buFont typeface="Arial"/>
                <a:buChar char="•"/>
              </a:pPr>
              <a:r>
                <a:rPr lang="en-US" sz="1699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Server Cabinet</a:t>
              </a:r>
            </a:p>
            <a:p>
              <a:pPr marL="367029" lvl="1" indent="-183514" algn="l">
                <a:lnSpc>
                  <a:spcPts val="2685"/>
                </a:lnSpc>
                <a:buFont typeface="Arial"/>
                <a:buChar char="•"/>
              </a:pPr>
              <a:r>
                <a:rPr lang="en-US" sz="1699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Relay Control Panel</a:t>
              </a:r>
            </a:p>
            <a:p>
              <a:pPr marL="367029" lvl="1" indent="-183514" algn="l">
                <a:lnSpc>
                  <a:spcPts val="2685"/>
                </a:lnSpc>
                <a:buFont typeface="Arial"/>
                <a:buChar char="•"/>
              </a:pPr>
              <a:r>
                <a:rPr lang="en-US" sz="1699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Power Distribution Board</a:t>
              </a:r>
            </a:p>
            <a:p>
              <a:pPr marL="367029" lvl="1" indent="-183514" algn="l">
                <a:lnSpc>
                  <a:spcPts val="2685"/>
                </a:lnSpc>
                <a:buFont typeface="Arial"/>
                <a:buChar char="•"/>
              </a:pPr>
              <a:r>
                <a:rPr lang="en-US" sz="1699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Annunciator Panel</a:t>
              </a:r>
            </a:p>
            <a:p>
              <a:pPr algn="l">
                <a:lnSpc>
                  <a:spcPts val="2685"/>
                </a:lnSpc>
              </a:pPr>
              <a:endParaRPr lang="en-US" sz="1699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endParaRPr>
            </a:p>
          </p:txBody>
        </p:sp>
      </p:grpSp>
      <p:sp>
        <p:nvSpPr>
          <p:cNvPr id="27" name="Freeform 27"/>
          <p:cNvSpPr/>
          <p:nvPr/>
        </p:nvSpPr>
        <p:spPr>
          <a:xfrm>
            <a:off x="73381" y="73381"/>
            <a:ext cx="955319" cy="955319"/>
          </a:xfrm>
          <a:custGeom>
            <a:avLst/>
            <a:gdLst/>
            <a:ahLst/>
            <a:cxnLst/>
            <a:rect l="l" t="t" r="r" b="b"/>
            <a:pathLst>
              <a:path w="955319" h="955319">
                <a:moveTo>
                  <a:pt x="0" y="0"/>
                </a:moveTo>
                <a:lnTo>
                  <a:pt x="955319" y="0"/>
                </a:lnTo>
                <a:lnTo>
                  <a:pt x="955319" y="955319"/>
                </a:lnTo>
                <a:lnTo>
                  <a:pt x="0" y="9553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4635" y="1941195"/>
            <a:ext cx="2160218" cy="1899725"/>
            <a:chOff x="0" y="0"/>
            <a:chExt cx="2880291" cy="2532967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20739" b="20739"/>
            <a:stretch>
              <a:fillRect/>
            </a:stretch>
          </p:blipFill>
          <p:spPr>
            <a:xfrm>
              <a:off x="0" y="0"/>
              <a:ext cx="2880291" cy="2532967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3722193" y="1368871"/>
            <a:ext cx="4904568" cy="48449"/>
            <a:chOff x="0" y="0"/>
            <a:chExt cx="1291738" cy="127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91738" cy="12760"/>
            </a:xfrm>
            <a:custGeom>
              <a:avLst/>
              <a:gdLst/>
              <a:ahLst/>
              <a:cxnLst/>
              <a:rect l="l" t="t" r="r" b="b"/>
              <a:pathLst>
                <a:path w="1291738" h="12760">
                  <a:moveTo>
                    <a:pt x="0" y="0"/>
                  </a:moveTo>
                  <a:lnTo>
                    <a:pt x="1291738" y="0"/>
                  </a:lnTo>
                  <a:lnTo>
                    <a:pt x="1291738" y="12760"/>
                  </a:lnTo>
                  <a:lnTo>
                    <a:pt x="0" y="1276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291738" cy="50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52746" y="170294"/>
            <a:ext cx="858406" cy="858406"/>
          </a:xfrm>
          <a:custGeom>
            <a:avLst/>
            <a:gdLst/>
            <a:ahLst/>
            <a:cxnLst/>
            <a:rect l="l" t="t" r="r" b="b"/>
            <a:pathLst>
              <a:path w="858406" h="858406">
                <a:moveTo>
                  <a:pt x="0" y="0"/>
                </a:moveTo>
                <a:lnTo>
                  <a:pt x="858406" y="0"/>
                </a:lnTo>
                <a:lnTo>
                  <a:pt x="858406" y="858406"/>
                </a:lnTo>
                <a:lnTo>
                  <a:pt x="0" y="8584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3794864" y="1941195"/>
            <a:ext cx="2160218" cy="1899725"/>
            <a:chOff x="0" y="0"/>
            <a:chExt cx="2880291" cy="2532967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6"/>
            <a:srcRect l="12164" r="12164"/>
            <a:stretch>
              <a:fillRect/>
            </a:stretch>
          </p:blipFill>
          <p:spPr>
            <a:xfrm>
              <a:off x="0" y="0"/>
              <a:ext cx="2880291" cy="2532967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6983782" y="1941195"/>
            <a:ext cx="2160218" cy="1899725"/>
            <a:chOff x="0" y="0"/>
            <a:chExt cx="2880291" cy="2532967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7"/>
            <a:srcRect l="8856" r="8856"/>
            <a:stretch>
              <a:fillRect/>
            </a:stretch>
          </p:blipFill>
          <p:spPr>
            <a:xfrm>
              <a:off x="0" y="0"/>
              <a:ext cx="2880291" cy="2532967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10169741" y="1941195"/>
            <a:ext cx="2160218" cy="1899725"/>
            <a:chOff x="0" y="0"/>
            <a:chExt cx="2880291" cy="2532967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8"/>
            <a:srcRect l="12061" r="12061"/>
            <a:stretch>
              <a:fillRect/>
            </a:stretch>
          </p:blipFill>
          <p:spPr>
            <a:xfrm>
              <a:off x="0" y="0"/>
              <a:ext cx="2880291" cy="2532967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13118744" y="1941195"/>
            <a:ext cx="2160218" cy="1899725"/>
            <a:chOff x="0" y="0"/>
            <a:chExt cx="2880291" cy="2532967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9"/>
            <a:srcRect l="12279" r="12279"/>
            <a:stretch>
              <a:fillRect/>
            </a:stretch>
          </p:blipFill>
          <p:spPr>
            <a:xfrm>
              <a:off x="0" y="0"/>
              <a:ext cx="2880291" cy="2532967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774398" y="6193156"/>
            <a:ext cx="15676326" cy="47815"/>
            <a:chOff x="0" y="0"/>
            <a:chExt cx="4128744" cy="125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128744" cy="12593"/>
            </a:xfrm>
            <a:custGeom>
              <a:avLst/>
              <a:gdLst/>
              <a:ahLst/>
              <a:cxnLst/>
              <a:rect l="l" t="t" r="r" b="b"/>
              <a:pathLst>
                <a:path w="4128744" h="12593">
                  <a:moveTo>
                    <a:pt x="0" y="0"/>
                  </a:moveTo>
                  <a:lnTo>
                    <a:pt x="4128744" y="0"/>
                  </a:lnTo>
                  <a:lnTo>
                    <a:pt x="4128744" y="12593"/>
                  </a:lnTo>
                  <a:lnTo>
                    <a:pt x="0" y="1259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128744" cy="50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9230517" y="6755321"/>
            <a:ext cx="1602997" cy="842866"/>
          </a:xfrm>
          <a:custGeom>
            <a:avLst/>
            <a:gdLst/>
            <a:ahLst/>
            <a:cxnLst/>
            <a:rect l="l" t="t" r="r" b="b"/>
            <a:pathLst>
              <a:path w="1602997" h="842866">
                <a:moveTo>
                  <a:pt x="0" y="0"/>
                </a:moveTo>
                <a:lnTo>
                  <a:pt x="1602997" y="0"/>
                </a:lnTo>
                <a:lnTo>
                  <a:pt x="1602997" y="842866"/>
                </a:lnTo>
                <a:lnTo>
                  <a:pt x="0" y="842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7799342" y="6683550"/>
            <a:ext cx="986408" cy="986408"/>
          </a:xfrm>
          <a:custGeom>
            <a:avLst/>
            <a:gdLst/>
            <a:ahLst/>
            <a:cxnLst/>
            <a:rect l="l" t="t" r="r" b="b"/>
            <a:pathLst>
              <a:path w="986408" h="986408">
                <a:moveTo>
                  <a:pt x="0" y="0"/>
                </a:moveTo>
                <a:lnTo>
                  <a:pt x="986408" y="0"/>
                </a:lnTo>
                <a:lnTo>
                  <a:pt x="986408" y="986408"/>
                </a:lnTo>
                <a:lnTo>
                  <a:pt x="0" y="98640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1357389" y="6660284"/>
            <a:ext cx="1860172" cy="978091"/>
          </a:xfrm>
          <a:custGeom>
            <a:avLst/>
            <a:gdLst/>
            <a:ahLst/>
            <a:cxnLst/>
            <a:rect l="l" t="t" r="r" b="b"/>
            <a:pathLst>
              <a:path w="1860172" h="978091">
                <a:moveTo>
                  <a:pt x="0" y="0"/>
                </a:moveTo>
                <a:lnTo>
                  <a:pt x="1860173" y="0"/>
                </a:lnTo>
                <a:lnTo>
                  <a:pt x="1860173" y="978091"/>
                </a:lnTo>
                <a:lnTo>
                  <a:pt x="0" y="97809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3484238" y="6513640"/>
            <a:ext cx="1271378" cy="1271378"/>
          </a:xfrm>
          <a:custGeom>
            <a:avLst/>
            <a:gdLst/>
            <a:ahLst/>
            <a:cxnLst/>
            <a:rect l="l" t="t" r="r" b="b"/>
            <a:pathLst>
              <a:path w="1271378" h="1271378">
                <a:moveTo>
                  <a:pt x="0" y="0"/>
                </a:moveTo>
                <a:lnTo>
                  <a:pt x="1271379" y="0"/>
                </a:lnTo>
                <a:lnTo>
                  <a:pt x="1271379" y="1271379"/>
                </a:lnTo>
                <a:lnTo>
                  <a:pt x="0" y="12713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8703008" y="8073076"/>
            <a:ext cx="1762339" cy="1185224"/>
          </a:xfrm>
          <a:custGeom>
            <a:avLst/>
            <a:gdLst/>
            <a:ahLst/>
            <a:cxnLst/>
            <a:rect l="l" t="t" r="r" b="b"/>
            <a:pathLst>
              <a:path w="1762339" h="1185224">
                <a:moveTo>
                  <a:pt x="0" y="0"/>
                </a:moveTo>
                <a:lnTo>
                  <a:pt x="1762339" y="0"/>
                </a:lnTo>
                <a:lnTo>
                  <a:pt x="1762339" y="1185224"/>
                </a:lnTo>
                <a:lnTo>
                  <a:pt x="0" y="118522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24346" b="-243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1035369" y="8225154"/>
            <a:ext cx="2589180" cy="750862"/>
          </a:xfrm>
          <a:custGeom>
            <a:avLst/>
            <a:gdLst/>
            <a:ahLst/>
            <a:cxnLst/>
            <a:rect l="l" t="t" r="r" b="b"/>
            <a:pathLst>
              <a:path w="2589180" h="750862">
                <a:moveTo>
                  <a:pt x="0" y="0"/>
                </a:moveTo>
                <a:lnTo>
                  <a:pt x="2589180" y="0"/>
                </a:lnTo>
                <a:lnTo>
                  <a:pt x="2589180" y="750862"/>
                </a:lnTo>
                <a:lnTo>
                  <a:pt x="0" y="75086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10169741" y="4103719"/>
            <a:ext cx="2117735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E-SCADA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54635" y="4859020"/>
            <a:ext cx="9088629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Customized software development for internal process improvement, Productivity measurement &amp; improvement etc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endParaRPr lang="en-US" sz="1599">
              <a:solidFill>
                <a:srgbClr val="201E1E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944542" y="453651"/>
            <a:ext cx="8459870" cy="86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20"/>
              </a:lnSpc>
            </a:pPr>
            <a:r>
              <a:rPr lang="en-US" sz="55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SOFTWARE SERVICES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74398" y="4103719"/>
            <a:ext cx="212069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Mobile Application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946272" y="4103719"/>
            <a:ext cx="2164601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Web Application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18744" y="4103719"/>
            <a:ext cx="2160218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IOT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722193" y="4103719"/>
            <a:ext cx="212069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67D3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Desktop Application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5660" y="5647055"/>
            <a:ext cx="3499819" cy="422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Products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95660" y="6231446"/>
            <a:ext cx="7003682" cy="2089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3391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CSMS (Charging Station Management System) - Web Application</a:t>
            </a:r>
          </a:p>
          <a:p>
            <a:pPr marL="345439" lvl="1" indent="-172720" algn="l">
              <a:lnSpc>
                <a:spcPts val="3391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Bharat Plug(Mobile Application)</a:t>
            </a:r>
          </a:p>
          <a:p>
            <a:pPr marL="345439" lvl="1" indent="-172720" algn="l">
              <a:lnSpc>
                <a:spcPts val="3391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Real-Time Factory Monitoring Dashboard</a:t>
            </a:r>
          </a:p>
          <a:p>
            <a:pPr marL="345439" lvl="1" indent="-172720" algn="l">
              <a:lnSpc>
                <a:spcPts val="3391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EMS -Energy Monitoring System</a:t>
            </a:r>
          </a:p>
          <a:p>
            <a:pPr marL="345439" lvl="1" indent="-172720" algn="l">
              <a:lnSpc>
                <a:spcPts val="3391"/>
              </a:lnSpc>
              <a:buFont typeface="Arial"/>
              <a:buChar char="•"/>
            </a:pPr>
            <a:r>
              <a:rPr lang="en-US" sz="1599">
                <a:solidFill>
                  <a:srgbClr val="201E1E"/>
                </a:solidFill>
                <a:latin typeface="Open Sans 1"/>
                <a:ea typeface="Open Sans 1"/>
                <a:cs typeface="Open Sans 1"/>
                <a:sym typeface="Open Sans 1"/>
              </a:rPr>
              <a:t>Floor Space Management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488303" y="1456995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2746" y="170294"/>
            <a:ext cx="1096774" cy="1096774"/>
          </a:xfrm>
          <a:custGeom>
            <a:avLst/>
            <a:gdLst/>
            <a:ahLst/>
            <a:cxnLst/>
            <a:rect l="l" t="t" r="r" b="b"/>
            <a:pathLst>
              <a:path w="1096774" h="1096774">
                <a:moveTo>
                  <a:pt x="0" y="0"/>
                </a:moveTo>
                <a:lnTo>
                  <a:pt x="1096774" y="0"/>
                </a:lnTo>
                <a:lnTo>
                  <a:pt x="1096774" y="1096774"/>
                </a:lnTo>
                <a:lnTo>
                  <a:pt x="0" y="10967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734880" y="7876194"/>
            <a:ext cx="4148394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CMC Services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834744" y="2801290"/>
            <a:ext cx="7037630" cy="2018880"/>
            <a:chOff x="0" y="0"/>
            <a:chExt cx="9383506" cy="2691839"/>
          </a:xfrm>
        </p:grpSpPr>
        <p:grpSp>
          <p:nvGrpSpPr>
            <p:cNvPr id="12" name="Group 12"/>
            <p:cNvGrpSpPr/>
            <p:nvPr/>
          </p:nvGrpSpPr>
          <p:grpSpPr>
            <a:xfrm>
              <a:off x="1200181" y="0"/>
              <a:ext cx="8183325" cy="2691839"/>
              <a:chOff x="0" y="0"/>
              <a:chExt cx="1616459" cy="53172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616459" cy="531721"/>
              </a:xfrm>
              <a:custGeom>
                <a:avLst/>
                <a:gdLst/>
                <a:ahLst/>
                <a:cxnLst/>
                <a:rect l="l" t="t" r="r" b="b"/>
                <a:pathLst>
                  <a:path w="1616459" h="531721">
                    <a:moveTo>
                      <a:pt x="1413259" y="0"/>
                    </a:moveTo>
                    <a:lnTo>
                      <a:pt x="0" y="0"/>
                    </a:lnTo>
                    <a:lnTo>
                      <a:pt x="0" y="531721"/>
                    </a:lnTo>
                    <a:lnTo>
                      <a:pt x="1413259" y="531721"/>
                    </a:lnTo>
                    <a:lnTo>
                      <a:pt x="1616459" y="265861"/>
                    </a:lnTo>
                    <a:lnTo>
                      <a:pt x="1413259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502159" cy="5698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2749856" y="492812"/>
              <a:ext cx="5083975" cy="16681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16"/>
                </a:lnSpc>
                <a:spcBef>
                  <a:spcPct val="0"/>
                </a:spcBef>
              </a:pPr>
              <a:r>
                <a:rPr lang="en-US" sz="244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Instrument Installation, Calibration, Commissoning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0" y="47271"/>
              <a:ext cx="2597297" cy="2597297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188168" y="137598"/>
              <a:ext cx="2220960" cy="2220960"/>
            </a:xfrm>
            <a:custGeom>
              <a:avLst/>
              <a:gdLst/>
              <a:ahLst/>
              <a:cxnLst/>
              <a:rect l="l" t="t" r="r" b="b"/>
              <a:pathLst>
                <a:path w="2220960" h="2220960">
                  <a:moveTo>
                    <a:pt x="0" y="0"/>
                  </a:moveTo>
                  <a:lnTo>
                    <a:pt x="2220961" y="0"/>
                  </a:lnTo>
                  <a:lnTo>
                    <a:pt x="2220961" y="2220961"/>
                  </a:lnTo>
                  <a:lnTo>
                    <a:pt x="0" y="2220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734880" y="5340008"/>
            <a:ext cx="6137494" cy="2018880"/>
            <a:chOff x="0" y="0"/>
            <a:chExt cx="1616459" cy="53172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616459" cy="531721"/>
            </a:xfrm>
            <a:custGeom>
              <a:avLst/>
              <a:gdLst/>
              <a:ahLst/>
              <a:cxnLst/>
              <a:rect l="l" t="t" r="r" b="b"/>
              <a:pathLst>
                <a:path w="1616459" h="531721">
                  <a:moveTo>
                    <a:pt x="1413259" y="0"/>
                  </a:moveTo>
                  <a:lnTo>
                    <a:pt x="0" y="0"/>
                  </a:lnTo>
                  <a:lnTo>
                    <a:pt x="0" y="531721"/>
                  </a:lnTo>
                  <a:lnTo>
                    <a:pt x="1413259" y="531721"/>
                  </a:lnTo>
                  <a:lnTo>
                    <a:pt x="1616459" y="265861"/>
                  </a:lnTo>
                  <a:lnTo>
                    <a:pt x="1413259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502159" cy="5698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34744" y="5410915"/>
            <a:ext cx="1947973" cy="1947973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34880" y="7787072"/>
            <a:ext cx="6137494" cy="2018880"/>
            <a:chOff x="0" y="0"/>
            <a:chExt cx="1616459" cy="53172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616459" cy="531721"/>
            </a:xfrm>
            <a:custGeom>
              <a:avLst/>
              <a:gdLst/>
              <a:ahLst/>
              <a:cxnLst/>
              <a:rect l="l" t="t" r="r" b="b"/>
              <a:pathLst>
                <a:path w="1616459" h="531721">
                  <a:moveTo>
                    <a:pt x="1413259" y="0"/>
                  </a:moveTo>
                  <a:lnTo>
                    <a:pt x="0" y="0"/>
                  </a:lnTo>
                  <a:lnTo>
                    <a:pt x="0" y="531721"/>
                  </a:lnTo>
                  <a:lnTo>
                    <a:pt x="1413259" y="531721"/>
                  </a:lnTo>
                  <a:lnTo>
                    <a:pt x="1616459" y="265861"/>
                  </a:lnTo>
                  <a:lnTo>
                    <a:pt x="1413259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502159" cy="5698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834744" y="7822525"/>
            <a:ext cx="1947973" cy="1947973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954713" y="5530884"/>
            <a:ext cx="1708034" cy="1708034"/>
          </a:xfrm>
          <a:custGeom>
            <a:avLst/>
            <a:gdLst/>
            <a:ahLst/>
            <a:cxnLst/>
            <a:rect l="l" t="t" r="r" b="b"/>
            <a:pathLst>
              <a:path w="1708034" h="1708034">
                <a:moveTo>
                  <a:pt x="0" y="0"/>
                </a:moveTo>
                <a:lnTo>
                  <a:pt x="1708034" y="0"/>
                </a:lnTo>
                <a:lnTo>
                  <a:pt x="1708034" y="1708034"/>
                </a:lnTo>
                <a:lnTo>
                  <a:pt x="0" y="1708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2074683" y="7882762"/>
            <a:ext cx="1546375" cy="1546375"/>
          </a:xfrm>
          <a:custGeom>
            <a:avLst/>
            <a:gdLst/>
            <a:ahLst/>
            <a:cxnLst/>
            <a:rect l="l" t="t" r="r" b="b"/>
            <a:pathLst>
              <a:path w="1546375" h="1546375">
                <a:moveTo>
                  <a:pt x="0" y="0"/>
                </a:moveTo>
                <a:lnTo>
                  <a:pt x="1546375" y="0"/>
                </a:lnTo>
                <a:lnTo>
                  <a:pt x="1546375" y="1546376"/>
                </a:lnTo>
                <a:lnTo>
                  <a:pt x="0" y="15463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4" name="Group 34"/>
          <p:cNvGrpSpPr/>
          <p:nvPr/>
        </p:nvGrpSpPr>
        <p:grpSpPr>
          <a:xfrm>
            <a:off x="9110499" y="5837365"/>
            <a:ext cx="1675845" cy="1024166"/>
            <a:chOff x="0" y="0"/>
            <a:chExt cx="1329986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29986" cy="812800"/>
            </a:xfrm>
            <a:custGeom>
              <a:avLst/>
              <a:gdLst/>
              <a:ahLst/>
              <a:cxnLst/>
              <a:rect l="l" t="t" r="r" b="b"/>
              <a:pathLst>
                <a:path w="1329986" h="812800">
                  <a:moveTo>
                    <a:pt x="1329986" y="406400"/>
                  </a:moveTo>
                  <a:lnTo>
                    <a:pt x="923586" y="0"/>
                  </a:lnTo>
                  <a:lnTo>
                    <a:pt x="923586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923586" y="609600"/>
                  </a:lnTo>
                  <a:lnTo>
                    <a:pt x="923586" y="812800"/>
                  </a:lnTo>
                  <a:lnTo>
                    <a:pt x="1329986" y="406400"/>
                  </a:lnTo>
                  <a:close/>
                </a:path>
              </a:pathLst>
            </a:custGeom>
            <a:solidFill>
              <a:srgbClr val="494F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165100"/>
              <a:ext cx="122838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062569" y="4679769"/>
            <a:ext cx="6196731" cy="2852708"/>
            <a:chOff x="0" y="0"/>
            <a:chExt cx="1632061" cy="75133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632061" cy="751331"/>
            </a:xfrm>
            <a:custGeom>
              <a:avLst/>
              <a:gdLst/>
              <a:ahLst/>
              <a:cxnLst/>
              <a:rect l="l" t="t" r="r" b="b"/>
              <a:pathLst>
                <a:path w="1632061" h="751331">
                  <a:moveTo>
                    <a:pt x="0" y="0"/>
                  </a:moveTo>
                  <a:lnTo>
                    <a:pt x="1632061" y="0"/>
                  </a:lnTo>
                  <a:lnTo>
                    <a:pt x="1632061" y="751331"/>
                  </a:lnTo>
                  <a:lnTo>
                    <a:pt x="0" y="751331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1632061" cy="789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509619" y="1647495"/>
            <a:ext cx="15202510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201E1E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Protect your energy assets with Life Cycle services—a wise investment for seamless power continuity!</a:t>
            </a:r>
          </a:p>
          <a:p>
            <a:pPr algn="ctr">
              <a:lnSpc>
                <a:spcPts val="3079"/>
              </a:lnSpc>
            </a:pPr>
            <a:endParaRPr lang="en-US" sz="2199" b="1">
              <a:solidFill>
                <a:srgbClr val="201E1E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3079"/>
              </a:lnSpc>
              <a:spcBef>
                <a:spcPct val="0"/>
              </a:spcBef>
            </a:pPr>
            <a:endParaRPr lang="en-US" sz="2199" b="1">
              <a:solidFill>
                <a:srgbClr val="201E1E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5080703" y="334950"/>
            <a:ext cx="845987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LIFE CYCLE SERVICES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439051" y="5258716"/>
            <a:ext cx="5443766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System Health check, Network Check, Remote support, Emergency Support, Spare supply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Preventive Maintenance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Emergency spport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Online support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897136" y="6028031"/>
            <a:ext cx="3812982" cy="463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6"/>
              </a:lnSpc>
              <a:spcBef>
                <a:spcPct val="0"/>
              </a:spcBef>
            </a:pPr>
            <a:r>
              <a:rPr lang="en-US" sz="2740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AMC Services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897136" y="8287857"/>
            <a:ext cx="3812982" cy="832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6"/>
              </a:lnSpc>
              <a:spcBef>
                <a:spcPct val="0"/>
              </a:spcBef>
            </a:pPr>
            <a:r>
              <a:rPr lang="en-US" sz="2440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CMC- Comprehensive Maint contract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41745" y="1269358"/>
            <a:ext cx="5013692" cy="7516295"/>
            <a:chOff x="0" y="0"/>
            <a:chExt cx="6684923" cy="1002172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6684923" cy="2307690"/>
              <a:chOff x="0" y="0"/>
              <a:chExt cx="1538786" cy="53120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2571346"/>
              <a:ext cx="6684923" cy="2307690"/>
              <a:chOff x="0" y="0"/>
              <a:chExt cx="1538786" cy="53120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0" y="5142691"/>
              <a:ext cx="6684923" cy="2307690"/>
              <a:chOff x="0" y="0"/>
              <a:chExt cx="1538786" cy="53120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7714037"/>
              <a:ext cx="6684923" cy="2307690"/>
              <a:chOff x="0" y="0"/>
              <a:chExt cx="1538786" cy="53120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372205" y="92776"/>
              <a:ext cx="4647343" cy="437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6"/>
                </a:lnSpc>
                <a:spcBef>
                  <a:spcPct val="0"/>
                </a:spcBef>
              </a:pPr>
              <a:r>
                <a:rPr lang="en-US" sz="1975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HPCL TAS 11 Locations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72205" y="579141"/>
              <a:ext cx="5172955" cy="965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48"/>
                </a:lnSpc>
              </a:pPr>
              <a:r>
                <a:rPr lang="en-US" sz="1391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391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:HPCL</a:t>
              </a:r>
            </a:p>
            <a:p>
              <a:pPr algn="l">
                <a:lnSpc>
                  <a:spcPts val="1948"/>
                </a:lnSpc>
                <a:spcBef>
                  <a:spcPct val="0"/>
                </a:spcBef>
              </a:pPr>
              <a:r>
                <a:rPr lang="en-US" sz="1391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391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Site Commissioning for Honeywell Safety Manager and ML200 PLC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72205" y="2718296"/>
              <a:ext cx="3710239" cy="437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6"/>
                </a:lnSpc>
                <a:spcBef>
                  <a:spcPct val="0"/>
                </a:spcBef>
              </a:pPr>
              <a:r>
                <a:rPr lang="en-US" sz="1975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Essar Vadinar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2205" y="5343816"/>
              <a:ext cx="5057619" cy="437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6"/>
                </a:lnSpc>
                <a:spcBef>
                  <a:spcPct val="0"/>
                </a:spcBef>
              </a:pPr>
              <a:r>
                <a:rPr lang="en-US" sz="1975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NTPC Solapur / Nabinagar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72205" y="7726970"/>
              <a:ext cx="3710239" cy="437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6"/>
                </a:lnSpc>
                <a:spcBef>
                  <a:spcPct val="0"/>
                </a:spcBef>
              </a:pPr>
              <a:r>
                <a:rPr lang="en-US" sz="1975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TAPCO 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72205" y="3381677"/>
              <a:ext cx="5057619" cy="953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04"/>
                </a:lnSpc>
              </a:pPr>
              <a:r>
                <a:rPr lang="en-US" sz="136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36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Essar Jamnagar</a:t>
              </a:r>
            </a:p>
            <a:p>
              <a:pPr algn="l">
                <a:lnSpc>
                  <a:spcPts val="1904"/>
                </a:lnSpc>
                <a:spcBef>
                  <a:spcPct val="0"/>
                </a:spcBef>
              </a:pPr>
              <a:r>
                <a:rPr lang="en-US" sz="136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36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 Site Commissioning for T&amp;D – Honeywell RTU &amp; SCADA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72205" y="5942965"/>
              <a:ext cx="5057619" cy="1274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04"/>
                </a:lnSpc>
              </a:pPr>
              <a:r>
                <a:rPr lang="en-US" sz="136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36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:NTPC</a:t>
              </a:r>
            </a:p>
            <a:p>
              <a:pPr algn="l">
                <a:lnSpc>
                  <a:spcPts val="1904"/>
                </a:lnSpc>
                <a:spcBef>
                  <a:spcPct val="0"/>
                </a:spcBef>
              </a:pPr>
              <a:r>
                <a:rPr lang="en-US" sz="136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36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Complete System Engineering for Honeywell ML200 for Stacker Reclaimer &amp; Wagon Tripler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72205" y="8257649"/>
              <a:ext cx="5057619" cy="953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04"/>
                </a:lnSpc>
              </a:pPr>
              <a:r>
                <a:rPr lang="en-US" sz="136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36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:TAPCO </a:t>
              </a:r>
            </a:p>
            <a:p>
              <a:pPr algn="l">
                <a:lnSpc>
                  <a:spcPts val="1904"/>
                </a:lnSpc>
                <a:spcBef>
                  <a:spcPct val="0"/>
                </a:spcBef>
              </a:pPr>
              <a:r>
                <a:rPr lang="en-US" sz="136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36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Engineering &amp; Commissioning Support - Shutdown 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674929" y="1501347"/>
            <a:ext cx="4938142" cy="7403033"/>
            <a:chOff x="0" y="0"/>
            <a:chExt cx="6584189" cy="9870711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6584189" cy="2272916"/>
              <a:chOff x="0" y="0"/>
              <a:chExt cx="1538786" cy="53120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42936" tIns="42936" rIns="42936" bIns="4293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0" y="2532598"/>
              <a:ext cx="6584189" cy="2272916"/>
              <a:chOff x="0" y="0"/>
              <a:chExt cx="1538786" cy="531201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42936" tIns="42936" rIns="42936" bIns="4293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0" y="5065197"/>
              <a:ext cx="6584189" cy="2272916"/>
              <a:chOff x="0" y="0"/>
              <a:chExt cx="1538786" cy="53120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42936" tIns="42936" rIns="42936" bIns="4293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0" y="7597795"/>
              <a:ext cx="6584189" cy="2272916"/>
              <a:chOff x="0" y="0"/>
              <a:chExt cx="1538786" cy="531201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42936" tIns="42936" rIns="42936" bIns="4293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354303" y="183146"/>
              <a:ext cx="4406517" cy="5122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5"/>
                </a:lnSpc>
                <a:spcBef>
                  <a:spcPct val="0"/>
                </a:spcBef>
              </a:pPr>
              <a:r>
                <a:rPr lang="en-US" sz="2346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TCO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54303" y="903831"/>
              <a:ext cx="5269439" cy="1047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8"/>
                </a:lnSpc>
              </a:pPr>
              <a:r>
                <a:rPr lang="en-US" sz="1513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513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:TCO </a:t>
              </a:r>
            </a:p>
            <a:p>
              <a:pPr algn="l">
                <a:lnSpc>
                  <a:spcPts val="2118"/>
                </a:lnSpc>
                <a:spcBef>
                  <a:spcPct val="0"/>
                </a:spcBef>
              </a:pPr>
              <a:r>
                <a:rPr lang="en-US" sz="1513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513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Complete System Engineering for Honeywell DCS &amp; Safety Manager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54303" y="2795918"/>
              <a:ext cx="5070532" cy="5122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5"/>
                </a:lnSpc>
                <a:spcBef>
                  <a:spcPct val="0"/>
                </a:spcBef>
              </a:pPr>
              <a:r>
                <a:rPr lang="en-US" sz="2346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KNPC Alzour / KOC LFAR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54303" y="5408690"/>
              <a:ext cx="4406517" cy="5122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5"/>
                </a:lnSpc>
                <a:spcBef>
                  <a:spcPct val="0"/>
                </a:spcBef>
              </a:pPr>
              <a:r>
                <a:rPr lang="en-US" sz="2346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SONATRACH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54303" y="7851138"/>
              <a:ext cx="4406517" cy="5122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5"/>
                </a:lnSpc>
                <a:spcBef>
                  <a:spcPct val="0"/>
                </a:spcBef>
              </a:pPr>
              <a:r>
                <a:rPr lang="en-US" sz="2346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IOCL Paradip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54303" y="3422454"/>
              <a:ext cx="4823295" cy="1105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21"/>
                </a:lnSpc>
              </a:pPr>
              <a:r>
                <a:rPr lang="en-US" sz="1586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586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KNPC / KOC</a:t>
              </a:r>
            </a:p>
            <a:p>
              <a:pPr algn="l">
                <a:lnSpc>
                  <a:spcPts val="2221"/>
                </a:lnSpc>
                <a:spcBef>
                  <a:spcPct val="0"/>
                </a:spcBef>
              </a:pPr>
              <a:r>
                <a:rPr lang="en-US" sz="1586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586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:Engineering Support &amp; Site Commissioning Support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354303" y="5969652"/>
              <a:ext cx="5269439" cy="973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84"/>
                </a:lnSpc>
              </a:pPr>
              <a:r>
                <a:rPr lang="en-US" sz="1417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417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:SONATRACH</a:t>
              </a:r>
            </a:p>
            <a:p>
              <a:pPr algn="l">
                <a:lnSpc>
                  <a:spcPts val="1984"/>
                </a:lnSpc>
                <a:spcBef>
                  <a:spcPct val="0"/>
                </a:spcBef>
              </a:pPr>
              <a:r>
                <a:rPr lang="en-US" sz="1417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417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: Complete System Engineering for Honeywell DCS &amp; Safety Manager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354303" y="8366752"/>
              <a:ext cx="5269439" cy="973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84"/>
                </a:lnSpc>
              </a:pPr>
              <a:r>
                <a:rPr lang="en-US" sz="1417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417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:IOCL </a:t>
              </a:r>
            </a:p>
            <a:p>
              <a:pPr algn="l">
                <a:lnSpc>
                  <a:spcPts val="1984"/>
                </a:lnSpc>
                <a:spcBef>
                  <a:spcPct val="0"/>
                </a:spcBef>
              </a:pPr>
              <a:r>
                <a:rPr lang="en-US" sz="1417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417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 Site Commissioning for Honeywell DCS &amp; Safety Manager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979388" y="244475"/>
            <a:ext cx="6315052" cy="7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5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ICSS-KEY PROJECT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79388" y="1501347"/>
            <a:ext cx="4859963" cy="7284306"/>
            <a:chOff x="0" y="0"/>
            <a:chExt cx="6479951" cy="9712409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0"/>
              <a:ext cx="6479951" cy="2236932"/>
              <a:chOff x="0" y="0"/>
              <a:chExt cx="1538786" cy="531201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42256" tIns="42256" rIns="42256" bIns="4225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0" y="2490470"/>
              <a:ext cx="6479951" cy="2236932"/>
              <a:chOff x="0" y="0"/>
              <a:chExt cx="1538786" cy="531201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42256" tIns="42256" rIns="42256" bIns="4225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0" y="4982973"/>
              <a:ext cx="6479951" cy="2236932"/>
              <a:chOff x="0" y="0"/>
              <a:chExt cx="1538786" cy="531201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42256" tIns="42256" rIns="42256" bIns="4225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0" y="7475477"/>
              <a:ext cx="6479951" cy="2236932"/>
              <a:chOff x="0" y="0"/>
              <a:chExt cx="1538786" cy="531201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1538786" cy="531201"/>
              </a:xfrm>
              <a:custGeom>
                <a:avLst/>
                <a:gdLst/>
                <a:ahLst/>
                <a:cxnLst/>
                <a:rect l="l" t="t" r="r" b="b"/>
                <a:pathLst>
                  <a:path w="1538786" h="531201">
                    <a:moveTo>
                      <a:pt x="1335586" y="0"/>
                    </a:moveTo>
                    <a:lnTo>
                      <a:pt x="0" y="0"/>
                    </a:lnTo>
                    <a:lnTo>
                      <a:pt x="0" y="531201"/>
                    </a:lnTo>
                    <a:lnTo>
                      <a:pt x="1335586" y="531201"/>
                    </a:lnTo>
                    <a:lnTo>
                      <a:pt x="1538786" y="265601"/>
                    </a:lnTo>
                    <a:lnTo>
                      <a:pt x="1335586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0" y="-38100"/>
                <a:ext cx="1424486" cy="569301"/>
              </a:xfrm>
              <a:prstGeom prst="rect">
                <a:avLst/>
              </a:prstGeom>
            </p:spPr>
            <p:txBody>
              <a:bodyPr lIns="42256" tIns="42256" rIns="42256" bIns="4225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8" name="TextBox 58"/>
            <p:cNvSpPr txBox="1"/>
            <p:nvPr/>
          </p:nvSpPr>
          <p:spPr>
            <a:xfrm>
              <a:off x="228715" y="144888"/>
              <a:ext cx="3553956" cy="6085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87"/>
                </a:lnSpc>
                <a:spcBef>
                  <a:spcPct val="0"/>
                </a:spcBef>
              </a:pPr>
              <a:r>
                <a:rPr lang="en-US" sz="2776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KOC GC-31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228715" y="724878"/>
              <a:ext cx="5999214" cy="1114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59"/>
                </a:lnSpc>
              </a:pPr>
              <a:r>
                <a:rPr lang="en-US" sz="1613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613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Kuwait Oil Company </a:t>
              </a:r>
            </a:p>
            <a:p>
              <a:pPr algn="l">
                <a:lnSpc>
                  <a:spcPts val="2259"/>
                </a:lnSpc>
                <a:spcBef>
                  <a:spcPct val="0"/>
                </a:spcBef>
              </a:pPr>
              <a:r>
                <a:rPr lang="en-US" sz="1613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613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Complete System Engineering for Honeywell DCS &amp; Safety Manager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228715" y="2675255"/>
              <a:ext cx="3553956" cy="6085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87"/>
                </a:lnSpc>
                <a:spcBef>
                  <a:spcPct val="0"/>
                </a:spcBef>
              </a:pPr>
              <a:r>
                <a:rPr lang="en-US" sz="2776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KOC GC32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228715" y="5205623"/>
              <a:ext cx="5462527" cy="6085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87"/>
                </a:lnSpc>
                <a:spcBef>
                  <a:spcPct val="0"/>
                </a:spcBef>
              </a:pPr>
              <a:r>
                <a:rPr lang="en-US" sz="2776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IOCL Bongaigaon 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228715" y="7735991"/>
              <a:ext cx="5213583" cy="6085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87"/>
                </a:lnSpc>
                <a:spcBef>
                  <a:spcPct val="0"/>
                </a:spcBef>
              </a:pPr>
              <a:r>
                <a:rPr lang="en-US" sz="2776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Jezan – Saudi Aramco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228715" y="3255246"/>
              <a:ext cx="5999214" cy="1114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59"/>
                </a:lnSpc>
              </a:pPr>
              <a:r>
                <a:rPr lang="en-US" sz="1613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613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Kuwait Oil Company </a:t>
              </a:r>
            </a:p>
            <a:p>
              <a:pPr algn="l">
                <a:lnSpc>
                  <a:spcPts val="2259"/>
                </a:lnSpc>
                <a:spcBef>
                  <a:spcPct val="0"/>
                </a:spcBef>
              </a:pPr>
              <a:r>
                <a:rPr lang="en-US" sz="1613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613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Complete System Engineering for Honeywell DCS 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228715" y="5795138"/>
              <a:ext cx="5489436" cy="13013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75"/>
                </a:lnSpc>
              </a:pPr>
              <a:r>
                <a:rPr lang="en-US" sz="1411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411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IOCL</a:t>
              </a:r>
            </a:p>
            <a:p>
              <a:pPr algn="l">
                <a:lnSpc>
                  <a:spcPts val="1975"/>
                </a:lnSpc>
                <a:spcBef>
                  <a:spcPct val="0"/>
                </a:spcBef>
              </a:pPr>
              <a:r>
                <a:rPr lang="en-US" sz="1411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411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Complete System Engineering for Honeywell DCS, Safety Manager &amp; Site Commissioning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240369" y="8412742"/>
              <a:ext cx="5999214" cy="1114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59"/>
                </a:lnSpc>
              </a:pPr>
              <a:r>
                <a:rPr lang="en-US" sz="1613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Customer</a:t>
              </a:r>
              <a:r>
                <a:rPr lang="en-US" sz="1613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:Saudi Aramco </a:t>
              </a:r>
            </a:p>
            <a:p>
              <a:pPr algn="l">
                <a:lnSpc>
                  <a:spcPts val="2259"/>
                </a:lnSpc>
                <a:spcBef>
                  <a:spcPct val="0"/>
                </a:spcBef>
              </a:pPr>
              <a:r>
                <a:rPr lang="en-US" sz="1613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</a:t>
              </a:r>
              <a:r>
                <a:rPr lang="en-US" sz="1613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: FAT &amp; Site Commissioning for Honeywell DCS &amp; Safety Manager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9388" y="244475"/>
            <a:ext cx="6315052" cy="7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5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TURNKEY PROJECT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49242" y="1349772"/>
            <a:ext cx="4159687" cy="6450823"/>
            <a:chOff x="0" y="0"/>
            <a:chExt cx="5546249" cy="860109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546249" cy="8601098"/>
              <a:chOff x="0" y="0"/>
              <a:chExt cx="1274590" cy="19766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274590" cy="1976628"/>
              </a:xfrm>
              <a:custGeom>
                <a:avLst/>
                <a:gdLst/>
                <a:ahLst/>
                <a:cxnLst/>
                <a:rect l="l" t="t" r="r" b="b"/>
                <a:pathLst>
                  <a:path w="1274590" h="1976628">
                    <a:moveTo>
                      <a:pt x="1274590" y="0"/>
                    </a:moveTo>
                    <a:lnTo>
                      <a:pt x="1274590" y="1862328"/>
                    </a:lnTo>
                    <a:lnTo>
                      <a:pt x="637295" y="1976628"/>
                    </a:lnTo>
                    <a:lnTo>
                      <a:pt x="0" y="1862328"/>
                    </a:lnTo>
                    <a:lnTo>
                      <a:pt x="0" y="0"/>
                    </a:lnTo>
                    <a:lnTo>
                      <a:pt x="1274590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1274590" cy="19004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315499" y="1050719"/>
              <a:ext cx="5004254" cy="1575340"/>
              <a:chOff x="0" y="0"/>
              <a:chExt cx="988495" cy="31117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88495" cy="311178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311178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311178"/>
                    </a:lnTo>
                    <a:lnTo>
                      <a:pt x="0" y="3111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988495" cy="349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515560" y="241235"/>
              <a:ext cx="2237221" cy="621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86"/>
                </a:lnSpc>
              </a:pPr>
              <a:r>
                <a:rPr lang="en-US" sz="2847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Oil &amp; GAS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61093" y="1211132"/>
              <a:ext cx="4869657" cy="1225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7"/>
                </a:lnSpc>
              </a:pPr>
              <a:r>
                <a:rPr lang="en-US" sz="1769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Project</a:t>
              </a:r>
              <a:r>
                <a:rPr lang="en-US" sz="1769">
                  <a:solidFill>
                    <a:srgbClr val="000000"/>
                  </a:solidFill>
                  <a:latin typeface="Canva Sans 2"/>
                  <a:ea typeface="Canva Sans 2"/>
                  <a:cs typeface="Canva Sans 2"/>
                  <a:sym typeface="Canva Sans 2"/>
                </a:rPr>
                <a:t>: Construction Of Crude Oil Storage &amp; Fire Fighting Facilities, Cauvery Asset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315499" y="2816559"/>
              <a:ext cx="5004254" cy="1290298"/>
              <a:chOff x="0" y="0"/>
              <a:chExt cx="988495" cy="25487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988495" cy="254874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254874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254874"/>
                    </a:lnTo>
                    <a:lnTo>
                      <a:pt x="0" y="25487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988495" cy="2929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361093" y="2968959"/>
              <a:ext cx="4607144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End Client</a:t>
              </a: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 ONGC Pundi / KVK / RLM 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72090" y="4487857"/>
              <a:ext cx="5047663" cy="3415153"/>
              <a:chOff x="0" y="0"/>
              <a:chExt cx="997069" cy="67459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97069" cy="674598"/>
              </a:xfrm>
              <a:custGeom>
                <a:avLst/>
                <a:gdLst/>
                <a:ahLst/>
                <a:cxnLst/>
                <a:rect l="l" t="t" r="r" b="b"/>
                <a:pathLst>
                  <a:path w="997069" h="674598">
                    <a:moveTo>
                      <a:pt x="0" y="0"/>
                    </a:moveTo>
                    <a:lnTo>
                      <a:pt x="997069" y="0"/>
                    </a:lnTo>
                    <a:lnTo>
                      <a:pt x="997069" y="674598"/>
                    </a:lnTo>
                    <a:lnTo>
                      <a:pt x="0" y="674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997069" cy="712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15499" y="4605182"/>
              <a:ext cx="4915251" cy="3061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9"/>
                </a:lnSpc>
              </a:pPr>
              <a:r>
                <a:rPr lang="en-US" sz="1635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 :</a:t>
              </a: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Design, Engineering, Manufacturing, Supply, Testing &amp; Commissioning of SIL-3 PLC Control System &amp; allied works along with field Instruments. And Integration of Tank Form Management Syetm with PLC. 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06668" y="1349772"/>
            <a:ext cx="4159687" cy="6450823"/>
            <a:chOff x="0" y="0"/>
            <a:chExt cx="5546249" cy="860109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5546249" cy="8601098"/>
              <a:chOff x="0" y="0"/>
              <a:chExt cx="1274590" cy="197662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274590" cy="1976628"/>
              </a:xfrm>
              <a:custGeom>
                <a:avLst/>
                <a:gdLst/>
                <a:ahLst/>
                <a:cxnLst/>
                <a:rect l="l" t="t" r="r" b="b"/>
                <a:pathLst>
                  <a:path w="1274590" h="1976628">
                    <a:moveTo>
                      <a:pt x="1274590" y="0"/>
                    </a:moveTo>
                    <a:lnTo>
                      <a:pt x="1274590" y="1862328"/>
                    </a:lnTo>
                    <a:lnTo>
                      <a:pt x="637295" y="1976628"/>
                    </a:lnTo>
                    <a:lnTo>
                      <a:pt x="0" y="1862328"/>
                    </a:lnTo>
                    <a:lnTo>
                      <a:pt x="0" y="0"/>
                    </a:lnTo>
                    <a:lnTo>
                      <a:pt x="1274590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1274590" cy="19004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5499" y="1050719"/>
              <a:ext cx="5004254" cy="1575340"/>
              <a:chOff x="0" y="0"/>
              <a:chExt cx="988495" cy="311178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988495" cy="311178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311178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311178"/>
                    </a:lnTo>
                    <a:lnTo>
                      <a:pt x="0" y="3111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988495" cy="349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1515560" y="241235"/>
              <a:ext cx="2237221" cy="621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86"/>
                </a:lnSpc>
              </a:pPr>
              <a:r>
                <a:rPr lang="en-US" sz="2847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Chemical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61093" y="1211132"/>
              <a:ext cx="4869657" cy="387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7"/>
                </a:lnSpc>
              </a:pPr>
              <a:r>
                <a:rPr lang="en-US" sz="1769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Project</a:t>
              </a:r>
              <a:r>
                <a:rPr lang="en-US" sz="1769">
                  <a:solidFill>
                    <a:srgbClr val="000000"/>
                  </a:solidFill>
                  <a:latin typeface="Canva Sans 2"/>
                  <a:ea typeface="Canva Sans 2"/>
                  <a:cs typeface="Canva Sans 2"/>
                  <a:sym typeface="Canva Sans 2"/>
                </a:rPr>
                <a:t>: Otbcha Phase III</a:t>
              </a: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315499" y="2816559"/>
              <a:ext cx="5004254" cy="1290298"/>
              <a:chOff x="0" y="0"/>
              <a:chExt cx="988495" cy="254874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88495" cy="254874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254874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254874"/>
                    </a:lnTo>
                    <a:lnTo>
                      <a:pt x="0" y="25487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988495" cy="2929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361093" y="2968959"/>
              <a:ext cx="4607144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End Client</a:t>
              </a: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  Eternis Fine Chemicals Limited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272090" y="4487857"/>
              <a:ext cx="5047663" cy="3415153"/>
              <a:chOff x="0" y="0"/>
              <a:chExt cx="997069" cy="67459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997069" cy="674598"/>
              </a:xfrm>
              <a:custGeom>
                <a:avLst/>
                <a:gdLst/>
                <a:ahLst/>
                <a:cxnLst/>
                <a:rect l="l" t="t" r="r" b="b"/>
                <a:pathLst>
                  <a:path w="997069" h="674598">
                    <a:moveTo>
                      <a:pt x="0" y="0"/>
                    </a:moveTo>
                    <a:lnTo>
                      <a:pt x="997069" y="0"/>
                    </a:lnTo>
                    <a:lnTo>
                      <a:pt x="997069" y="674598"/>
                    </a:lnTo>
                    <a:lnTo>
                      <a:pt x="0" y="674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997069" cy="712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315499" y="4605182"/>
              <a:ext cx="4915251" cy="2172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9"/>
                </a:lnSpc>
              </a:pPr>
              <a:r>
                <a:rPr lang="en-US" sz="1635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 </a:t>
              </a: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</a:t>
              </a: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Design, Engineering , Supply, Installation &amp; Commissioning of complete DCS Control System &amp; Instrumentation. 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827955" y="1349772"/>
            <a:ext cx="4159687" cy="6450823"/>
            <a:chOff x="0" y="0"/>
            <a:chExt cx="5546249" cy="8601098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5546249" cy="8601098"/>
              <a:chOff x="0" y="0"/>
              <a:chExt cx="1274590" cy="1976628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274590" cy="1976628"/>
              </a:xfrm>
              <a:custGeom>
                <a:avLst/>
                <a:gdLst/>
                <a:ahLst/>
                <a:cxnLst/>
                <a:rect l="l" t="t" r="r" b="b"/>
                <a:pathLst>
                  <a:path w="1274590" h="1976628">
                    <a:moveTo>
                      <a:pt x="1274590" y="0"/>
                    </a:moveTo>
                    <a:lnTo>
                      <a:pt x="1274590" y="1862328"/>
                    </a:lnTo>
                    <a:lnTo>
                      <a:pt x="637295" y="1976628"/>
                    </a:lnTo>
                    <a:lnTo>
                      <a:pt x="0" y="1862328"/>
                    </a:lnTo>
                    <a:lnTo>
                      <a:pt x="0" y="0"/>
                    </a:lnTo>
                    <a:lnTo>
                      <a:pt x="1274590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274590" cy="19004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315499" y="1050719"/>
              <a:ext cx="5004254" cy="1575340"/>
              <a:chOff x="0" y="0"/>
              <a:chExt cx="988495" cy="311178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988495" cy="311178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311178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311178"/>
                    </a:lnTo>
                    <a:lnTo>
                      <a:pt x="0" y="3111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988495" cy="349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1515560" y="241235"/>
              <a:ext cx="2237221" cy="621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86"/>
                </a:lnSpc>
              </a:pPr>
              <a:r>
                <a:rPr lang="en-US" sz="2847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Water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361093" y="1211132"/>
              <a:ext cx="4869657" cy="806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7"/>
                </a:lnSpc>
              </a:pPr>
              <a:r>
                <a:rPr lang="en-US" sz="1769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Project</a:t>
              </a:r>
              <a:r>
                <a:rPr lang="en-US" sz="1769">
                  <a:solidFill>
                    <a:srgbClr val="000000"/>
                  </a:solidFill>
                  <a:latin typeface="Canva Sans 2"/>
                  <a:ea typeface="Canva Sans 2"/>
                  <a:cs typeface="Canva Sans 2"/>
                  <a:sym typeface="Canva Sans 2"/>
                </a:rPr>
                <a:t>: Kaleshwaram Pkg20 Lift Irrigation</a:t>
              </a:r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315499" y="2816559"/>
              <a:ext cx="5004254" cy="1290298"/>
              <a:chOff x="0" y="0"/>
              <a:chExt cx="988495" cy="254874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988495" cy="254874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254874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254874"/>
                    </a:lnTo>
                    <a:lnTo>
                      <a:pt x="0" y="25487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38100"/>
                <a:ext cx="988495" cy="2929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361093" y="2968959"/>
              <a:ext cx="4607144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End Client</a:t>
              </a: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 Govt. of Telangana, India</a:t>
              </a:r>
            </a:p>
          </p:txBody>
        </p:sp>
        <p:grpSp>
          <p:nvGrpSpPr>
            <p:cNvPr id="50" name="Group 50"/>
            <p:cNvGrpSpPr/>
            <p:nvPr/>
          </p:nvGrpSpPr>
          <p:grpSpPr>
            <a:xfrm>
              <a:off x="272090" y="4487857"/>
              <a:ext cx="5047663" cy="3415153"/>
              <a:chOff x="0" y="0"/>
              <a:chExt cx="997069" cy="67459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997069" cy="674598"/>
              </a:xfrm>
              <a:custGeom>
                <a:avLst/>
                <a:gdLst/>
                <a:ahLst/>
                <a:cxnLst/>
                <a:rect l="l" t="t" r="r" b="b"/>
                <a:pathLst>
                  <a:path w="997069" h="674598">
                    <a:moveTo>
                      <a:pt x="0" y="0"/>
                    </a:moveTo>
                    <a:lnTo>
                      <a:pt x="997069" y="0"/>
                    </a:lnTo>
                    <a:lnTo>
                      <a:pt x="997069" y="674598"/>
                    </a:lnTo>
                    <a:lnTo>
                      <a:pt x="0" y="674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0" y="-38100"/>
                <a:ext cx="997069" cy="712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3" name="TextBox 53"/>
            <p:cNvSpPr txBox="1"/>
            <p:nvPr/>
          </p:nvSpPr>
          <p:spPr>
            <a:xfrm>
              <a:off x="315499" y="4605182"/>
              <a:ext cx="4915251" cy="2172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9"/>
                </a:lnSpc>
              </a:pPr>
              <a:r>
                <a:rPr lang="en-US" sz="1635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 </a:t>
              </a: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</a:t>
              </a: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Design, Engineering, Manufacturing, Supply, Testing &amp; Commissioning of Control System &amp; allied works along with field Instruments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3764814" y="1349772"/>
            <a:ext cx="4159687" cy="6450823"/>
            <a:chOff x="0" y="0"/>
            <a:chExt cx="5546249" cy="8601098"/>
          </a:xfrm>
        </p:grpSpPr>
        <p:grpSp>
          <p:nvGrpSpPr>
            <p:cNvPr id="55" name="Group 55"/>
            <p:cNvGrpSpPr/>
            <p:nvPr/>
          </p:nvGrpSpPr>
          <p:grpSpPr>
            <a:xfrm>
              <a:off x="0" y="0"/>
              <a:ext cx="5546249" cy="8601098"/>
              <a:chOff x="0" y="0"/>
              <a:chExt cx="1274590" cy="1976628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1274590" cy="1976628"/>
              </a:xfrm>
              <a:custGeom>
                <a:avLst/>
                <a:gdLst/>
                <a:ahLst/>
                <a:cxnLst/>
                <a:rect l="l" t="t" r="r" b="b"/>
                <a:pathLst>
                  <a:path w="1274590" h="1976628">
                    <a:moveTo>
                      <a:pt x="1274590" y="0"/>
                    </a:moveTo>
                    <a:lnTo>
                      <a:pt x="1274590" y="1862328"/>
                    </a:lnTo>
                    <a:lnTo>
                      <a:pt x="637295" y="1976628"/>
                    </a:lnTo>
                    <a:lnTo>
                      <a:pt x="0" y="1862328"/>
                    </a:lnTo>
                    <a:lnTo>
                      <a:pt x="0" y="0"/>
                    </a:lnTo>
                    <a:lnTo>
                      <a:pt x="1274590" y="0"/>
                    </a:lnTo>
                    <a:close/>
                  </a:path>
                </a:pathLst>
              </a:custGeom>
              <a:solidFill>
                <a:srgbClr val="E6E6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0" y="-38100"/>
                <a:ext cx="1274590" cy="19004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315499" y="1050719"/>
              <a:ext cx="5004254" cy="1575340"/>
              <a:chOff x="0" y="0"/>
              <a:chExt cx="988495" cy="311178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988495" cy="311178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311178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311178"/>
                    </a:lnTo>
                    <a:lnTo>
                      <a:pt x="0" y="3111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0" y="-38100"/>
                <a:ext cx="988495" cy="349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1" name="TextBox 61"/>
            <p:cNvSpPr txBox="1"/>
            <p:nvPr/>
          </p:nvSpPr>
          <p:spPr>
            <a:xfrm>
              <a:off x="1515560" y="241235"/>
              <a:ext cx="2237221" cy="621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86"/>
                </a:lnSpc>
              </a:pPr>
              <a:r>
                <a:rPr lang="en-US" sz="2847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Sugar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361093" y="1211132"/>
              <a:ext cx="4869657" cy="806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7"/>
                </a:lnSpc>
              </a:pPr>
              <a:r>
                <a:rPr lang="en-US" sz="1769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Project</a:t>
              </a:r>
              <a:r>
                <a:rPr lang="en-US" sz="1769">
                  <a:solidFill>
                    <a:srgbClr val="000000"/>
                  </a:solidFill>
                  <a:latin typeface="Canva Sans 2"/>
                  <a:ea typeface="Canva Sans 2"/>
                  <a:cs typeface="Canva Sans 2"/>
                  <a:sym typeface="Canva Sans 2"/>
                </a:rPr>
                <a:t>: 20TPH Boiler &amp; Turbine Electrical &amp; Automation Package. </a:t>
              </a:r>
            </a:p>
          </p:txBody>
        </p:sp>
        <p:grpSp>
          <p:nvGrpSpPr>
            <p:cNvPr id="63" name="Group 63"/>
            <p:cNvGrpSpPr/>
            <p:nvPr/>
          </p:nvGrpSpPr>
          <p:grpSpPr>
            <a:xfrm>
              <a:off x="315499" y="2816559"/>
              <a:ext cx="5004254" cy="1290298"/>
              <a:chOff x="0" y="0"/>
              <a:chExt cx="988495" cy="254874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988495" cy="254874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254874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254874"/>
                    </a:lnTo>
                    <a:lnTo>
                      <a:pt x="0" y="25487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0" y="-38100"/>
                <a:ext cx="988495" cy="2929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6" name="TextBox 66"/>
            <p:cNvSpPr txBox="1"/>
            <p:nvPr/>
          </p:nvSpPr>
          <p:spPr>
            <a:xfrm>
              <a:off x="361093" y="2968959"/>
              <a:ext cx="4607144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End Client</a:t>
              </a: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  Samruddhi Sugars Ltd</a:t>
              </a:r>
            </a:p>
          </p:txBody>
        </p:sp>
        <p:grpSp>
          <p:nvGrpSpPr>
            <p:cNvPr id="67" name="Group 67"/>
            <p:cNvGrpSpPr/>
            <p:nvPr/>
          </p:nvGrpSpPr>
          <p:grpSpPr>
            <a:xfrm>
              <a:off x="272090" y="4487857"/>
              <a:ext cx="5047663" cy="3415153"/>
              <a:chOff x="0" y="0"/>
              <a:chExt cx="997069" cy="674598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997069" cy="674598"/>
              </a:xfrm>
              <a:custGeom>
                <a:avLst/>
                <a:gdLst/>
                <a:ahLst/>
                <a:cxnLst/>
                <a:rect l="l" t="t" r="r" b="b"/>
                <a:pathLst>
                  <a:path w="997069" h="674598">
                    <a:moveTo>
                      <a:pt x="0" y="0"/>
                    </a:moveTo>
                    <a:lnTo>
                      <a:pt x="997069" y="0"/>
                    </a:lnTo>
                    <a:lnTo>
                      <a:pt x="997069" y="674598"/>
                    </a:lnTo>
                    <a:lnTo>
                      <a:pt x="0" y="674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0" y="-38100"/>
                <a:ext cx="997069" cy="712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0" name="TextBox 70"/>
            <p:cNvSpPr txBox="1"/>
            <p:nvPr/>
          </p:nvSpPr>
          <p:spPr>
            <a:xfrm>
              <a:off x="315499" y="4605182"/>
              <a:ext cx="4915251" cy="2617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9"/>
                </a:lnSpc>
              </a:pPr>
              <a:r>
                <a:rPr lang="en-US" sz="1635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 </a:t>
              </a: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</a:t>
              </a: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Design, Manufacturing, Supply, Testing &amp; Commissioning of Electrical LT Panels &amp; Honeywell DCS Control Automation Package for Boiler &amp; Turbine.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9388" y="244475"/>
            <a:ext cx="6315052" cy="7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5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TURNKEY PROJECT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49242" y="1349772"/>
            <a:ext cx="4159687" cy="6450823"/>
            <a:chOff x="0" y="0"/>
            <a:chExt cx="1274590" cy="19766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5866" y="2137811"/>
            <a:ext cx="3753190" cy="1181505"/>
            <a:chOff x="0" y="0"/>
            <a:chExt cx="988495" cy="3111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17614" y="1516787"/>
            <a:ext cx="302294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LNG Dispensing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0061" y="2250977"/>
            <a:ext cx="3652243" cy="61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 LNG Dispensing Station Wai, Nagpur, India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85866" y="3462191"/>
            <a:ext cx="3753190" cy="967724"/>
            <a:chOff x="0" y="0"/>
            <a:chExt cx="988495" cy="2548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20061" y="3566966"/>
            <a:ext cx="345535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  IOCL Nashik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3309" y="4715665"/>
            <a:ext cx="3785747" cy="2561365"/>
            <a:chOff x="0" y="0"/>
            <a:chExt cx="997069" cy="67459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866" y="4786990"/>
            <a:ext cx="3686438" cy="1646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1635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:</a:t>
            </a:r>
          </a:p>
          <a:p>
            <a:pPr algn="l">
              <a:lnSpc>
                <a:spcPts val="2649"/>
              </a:lnSpc>
            </a:pPr>
            <a:r>
              <a: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 , Supply, Installation &amp; Commissioning of complete Control System (PLC) and Electrical VFD Panel.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406668" y="1349772"/>
            <a:ext cx="4159687" cy="6450823"/>
            <a:chOff x="0" y="0"/>
            <a:chExt cx="5546249" cy="860109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5546249" cy="8601098"/>
              <a:chOff x="0" y="0"/>
              <a:chExt cx="1274590" cy="197662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74590" cy="1976628"/>
              </a:xfrm>
              <a:custGeom>
                <a:avLst/>
                <a:gdLst/>
                <a:ahLst/>
                <a:cxnLst/>
                <a:rect l="l" t="t" r="r" b="b"/>
                <a:pathLst>
                  <a:path w="1274590" h="1976628">
                    <a:moveTo>
                      <a:pt x="1274590" y="0"/>
                    </a:moveTo>
                    <a:lnTo>
                      <a:pt x="1274590" y="1862328"/>
                    </a:lnTo>
                    <a:lnTo>
                      <a:pt x="637295" y="1976628"/>
                    </a:lnTo>
                    <a:lnTo>
                      <a:pt x="0" y="1862328"/>
                    </a:lnTo>
                    <a:lnTo>
                      <a:pt x="0" y="0"/>
                    </a:lnTo>
                    <a:lnTo>
                      <a:pt x="1274590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74590" cy="19004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315499" y="1050719"/>
              <a:ext cx="5004254" cy="1575340"/>
              <a:chOff x="0" y="0"/>
              <a:chExt cx="988495" cy="31117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88495" cy="311178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311178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311178"/>
                    </a:lnTo>
                    <a:lnTo>
                      <a:pt x="0" y="3111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988495" cy="349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515560" y="241235"/>
              <a:ext cx="2237221" cy="621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86"/>
                </a:lnSpc>
              </a:pPr>
              <a:r>
                <a:rPr lang="en-US" sz="2847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Power 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61093" y="1211132"/>
              <a:ext cx="4869657" cy="806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7"/>
                </a:lnSpc>
              </a:pPr>
              <a:r>
                <a:rPr lang="en-US" sz="1769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Project</a:t>
              </a:r>
              <a:r>
                <a:rPr lang="en-US" sz="1769">
                  <a:solidFill>
                    <a:srgbClr val="000000"/>
                  </a:solidFill>
                  <a:latin typeface="Canva Sans 2"/>
                  <a:ea typeface="Canva Sans 2"/>
                  <a:cs typeface="Canva Sans 2"/>
                  <a:sym typeface="Canva Sans 2"/>
                </a:rPr>
                <a:t>: 15 MW Power Plant Project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315499" y="2816559"/>
              <a:ext cx="5004254" cy="1290298"/>
              <a:chOff x="0" y="0"/>
              <a:chExt cx="988495" cy="25487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988495" cy="254874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254874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254874"/>
                    </a:lnTo>
                    <a:lnTo>
                      <a:pt x="0" y="25487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988495" cy="2929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361093" y="2968959"/>
              <a:ext cx="4607144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End Client</a:t>
              </a: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  Bhagwati Sponge Pvt Ltd Kolkata, India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272090" y="4487857"/>
              <a:ext cx="5047663" cy="3415153"/>
              <a:chOff x="0" y="0"/>
              <a:chExt cx="997069" cy="67459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997069" cy="674598"/>
              </a:xfrm>
              <a:custGeom>
                <a:avLst/>
                <a:gdLst/>
                <a:ahLst/>
                <a:cxnLst/>
                <a:rect l="l" t="t" r="r" b="b"/>
                <a:pathLst>
                  <a:path w="997069" h="674598">
                    <a:moveTo>
                      <a:pt x="0" y="0"/>
                    </a:moveTo>
                    <a:lnTo>
                      <a:pt x="997069" y="0"/>
                    </a:lnTo>
                    <a:lnTo>
                      <a:pt x="997069" y="674598"/>
                    </a:lnTo>
                    <a:lnTo>
                      <a:pt x="0" y="674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997069" cy="712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315499" y="4605182"/>
              <a:ext cx="4915251" cy="2617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9"/>
                </a:lnSpc>
              </a:pPr>
              <a:r>
                <a:rPr lang="en-US" sz="1635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 </a:t>
              </a: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</a:t>
              </a: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Design, Engineering, Manufacturing, Supply and Commissioning of DCS Control System. Waste Recovery Plant : 10 TPH 3 Boilers &amp; 20 TPH 1 Boilers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827955" y="1349772"/>
            <a:ext cx="4159687" cy="6450823"/>
            <a:chOff x="0" y="0"/>
            <a:chExt cx="1274590" cy="197662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064579" y="2137811"/>
            <a:ext cx="3753190" cy="1181505"/>
            <a:chOff x="0" y="0"/>
            <a:chExt cx="988495" cy="311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964625" y="1518791"/>
            <a:ext cx="1677916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WHRB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098774" y="2250977"/>
            <a:ext cx="3652243" cy="926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Upgradation of Essar Vizag Terminal Port (23KM Conveyor Pkg)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5064579" y="3462191"/>
            <a:ext cx="3753190" cy="967724"/>
            <a:chOff x="0" y="0"/>
            <a:chExt cx="988495" cy="25487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5098774" y="3566966"/>
            <a:ext cx="3455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 Confidence Power Group, Bangladesh 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5032022" y="4715665"/>
            <a:ext cx="3785747" cy="2561365"/>
            <a:chOff x="0" y="0"/>
            <a:chExt cx="997069" cy="6745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5064579" y="4786990"/>
            <a:ext cx="3686438" cy="1979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1635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649"/>
              </a:lnSpc>
            </a:pPr>
            <a:r>
              <a: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 , Supply, Installation &amp; Commissioning of complete DCS System and MCC Panel with Incomer 1600 ampere including 69 Nos. outgoing feeders.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13764814" y="1349772"/>
            <a:ext cx="4159687" cy="6450823"/>
            <a:chOff x="0" y="0"/>
            <a:chExt cx="1274590" cy="197662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4001438" y="2137811"/>
            <a:ext cx="3753190" cy="1181505"/>
            <a:chOff x="0" y="0"/>
            <a:chExt cx="988495" cy="311178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4035633" y="1518791"/>
            <a:ext cx="3455358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Material Handling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035633" y="2250977"/>
            <a:ext cx="3652243" cy="926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Upgradation of Essar Vizag Terminal Port (23KM Conveyor Pkg) 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14001438" y="3462191"/>
            <a:ext cx="3753190" cy="967724"/>
            <a:chOff x="0" y="0"/>
            <a:chExt cx="988495" cy="254874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14035633" y="3566966"/>
            <a:ext cx="345535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   Essar Vizag</a:t>
            </a:r>
          </a:p>
        </p:txBody>
      </p:sp>
      <p:grpSp>
        <p:nvGrpSpPr>
          <p:cNvPr id="64" name="Group 64"/>
          <p:cNvGrpSpPr/>
          <p:nvPr/>
        </p:nvGrpSpPr>
        <p:grpSpPr>
          <a:xfrm>
            <a:off x="13968881" y="4715665"/>
            <a:ext cx="3785747" cy="2561365"/>
            <a:chOff x="0" y="0"/>
            <a:chExt cx="997069" cy="674598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14001438" y="4786990"/>
            <a:ext cx="3686438" cy="2407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4"/>
              </a:lnSpc>
            </a:pPr>
            <a:r>
              <a:rPr lang="en-US" sz="1484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484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404"/>
              </a:lnSpc>
            </a:pPr>
            <a:r>
              <a:rPr lang="en-US" sz="1484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 , Supply, Installation &amp; Commissioning of complete Material Handling system. 12,000 IO's in 11 Number of RIO spread over 30 Km's radius. Refurbishment of 6 Control Rooms, Supply &amp; installation of Porta Cabins.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9388" y="244475"/>
            <a:ext cx="6663153" cy="7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5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TURNKEY PROJECTS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49242" y="1349772"/>
            <a:ext cx="4159687" cy="6450823"/>
            <a:chOff x="0" y="0"/>
            <a:chExt cx="1274590" cy="19766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5866" y="2137811"/>
            <a:ext cx="3753190" cy="1181505"/>
            <a:chOff x="0" y="0"/>
            <a:chExt cx="988495" cy="3111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17614" y="1516787"/>
            <a:ext cx="302294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OIL &amp; GAS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0061" y="2250977"/>
            <a:ext cx="3652243" cy="61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Compressor Package &amp; Associated Systems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85866" y="3462191"/>
            <a:ext cx="3753190" cy="967724"/>
            <a:chOff x="0" y="0"/>
            <a:chExt cx="988495" cy="2548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20061" y="3566966"/>
            <a:ext cx="345535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 IOCL Ramnathan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3309" y="4715665"/>
            <a:ext cx="3785747" cy="2561365"/>
            <a:chOff x="0" y="0"/>
            <a:chExt cx="997069" cy="67459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866" y="4786990"/>
            <a:ext cx="3686438" cy="2313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1635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:</a:t>
            </a:r>
          </a:p>
          <a:p>
            <a:pPr algn="l">
              <a:lnSpc>
                <a:spcPts val="2649"/>
              </a:lnSpc>
            </a:pPr>
            <a:r>
              <a: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Engineering, </a:t>
            </a:r>
          </a:p>
          <a:p>
            <a:pPr algn="l">
              <a:lnSpc>
                <a:spcPts val="2649"/>
              </a:lnSpc>
            </a:pPr>
            <a:r>
              <a: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Manufacturing, Supply, Testing &amp; Commissioning of SIL-3 PLC Control System &amp; allied works along with field Instruments. </a:t>
            </a:r>
          </a:p>
          <a:p>
            <a:pPr algn="l">
              <a:lnSpc>
                <a:spcPts val="2649"/>
              </a:lnSpc>
            </a:pPr>
            <a:endParaRPr lang="en-US" sz="1635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406668" y="1349772"/>
            <a:ext cx="4159687" cy="6450823"/>
            <a:chOff x="0" y="0"/>
            <a:chExt cx="5546249" cy="860109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5546249" cy="8601098"/>
              <a:chOff x="0" y="0"/>
              <a:chExt cx="1274590" cy="197662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74590" cy="1976628"/>
              </a:xfrm>
              <a:custGeom>
                <a:avLst/>
                <a:gdLst/>
                <a:ahLst/>
                <a:cxnLst/>
                <a:rect l="l" t="t" r="r" b="b"/>
                <a:pathLst>
                  <a:path w="1274590" h="1976628">
                    <a:moveTo>
                      <a:pt x="1274590" y="0"/>
                    </a:moveTo>
                    <a:lnTo>
                      <a:pt x="1274590" y="1862328"/>
                    </a:lnTo>
                    <a:lnTo>
                      <a:pt x="637295" y="1976628"/>
                    </a:lnTo>
                    <a:lnTo>
                      <a:pt x="0" y="1862328"/>
                    </a:lnTo>
                    <a:lnTo>
                      <a:pt x="0" y="0"/>
                    </a:lnTo>
                    <a:lnTo>
                      <a:pt x="1274590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74590" cy="19004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315499" y="1050719"/>
              <a:ext cx="5004254" cy="1575340"/>
              <a:chOff x="0" y="0"/>
              <a:chExt cx="988495" cy="31117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88495" cy="311178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311178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311178"/>
                    </a:lnTo>
                    <a:lnTo>
                      <a:pt x="0" y="3111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988495" cy="349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515560" y="241235"/>
              <a:ext cx="2237221" cy="621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86"/>
                </a:lnSpc>
              </a:pPr>
              <a:r>
                <a:rPr lang="en-US" sz="2847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TFMS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61093" y="1211132"/>
              <a:ext cx="4869657" cy="1225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7"/>
                </a:lnSpc>
              </a:pPr>
              <a:r>
                <a:rPr lang="en-US" sz="1769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Project</a:t>
              </a:r>
              <a:r>
                <a:rPr lang="en-US" sz="1769">
                  <a:solidFill>
                    <a:srgbClr val="000000"/>
                  </a:solidFill>
                  <a:latin typeface="Canva Sans 2"/>
                  <a:ea typeface="Canva Sans 2"/>
                  <a:cs typeface="Canva Sans 2"/>
                  <a:sym typeface="Canva Sans 2"/>
                </a:rPr>
                <a:t>:  3 x 500 MT Capacity of Moulded LPG Storage Vessel at Jammu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315499" y="2816559"/>
              <a:ext cx="5004254" cy="1290298"/>
              <a:chOff x="0" y="0"/>
              <a:chExt cx="988495" cy="25487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988495" cy="254874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254874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254874"/>
                    </a:lnTo>
                    <a:lnTo>
                      <a:pt x="0" y="25487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988495" cy="2929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361093" y="2968959"/>
              <a:ext cx="4607144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End Client</a:t>
              </a: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  HPCL 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272090" y="4487857"/>
              <a:ext cx="5047663" cy="3415153"/>
              <a:chOff x="0" y="0"/>
              <a:chExt cx="997069" cy="67459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997069" cy="674598"/>
              </a:xfrm>
              <a:custGeom>
                <a:avLst/>
                <a:gdLst/>
                <a:ahLst/>
                <a:cxnLst/>
                <a:rect l="l" t="t" r="r" b="b"/>
                <a:pathLst>
                  <a:path w="997069" h="674598">
                    <a:moveTo>
                      <a:pt x="0" y="0"/>
                    </a:moveTo>
                    <a:lnTo>
                      <a:pt x="997069" y="0"/>
                    </a:lnTo>
                    <a:lnTo>
                      <a:pt x="997069" y="674598"/>
                    </a:lnTo>
                    <a:lnTo>
                      <a:pt x="0" y="674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997069" cy="712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315499" y="4605182"/>
              <a:ext cx="4915251" cy="3061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9"/>
                </a:lnSpc>
              </a:pPr>
              <a:r>
                <a:rPr lang="en-US" sz="1635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 </a:t>
              </a: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</a:t>
              </a: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Design, Engineering , Supply, Installation &amp; Commissioning of complete TFMS System.</a:t>
              </a:r>
            </a:p>
            <a:p>
              <a:pPr algn="l">
                <a:lnSpc>
                  <a:spcPts val="2649"/>
                </a:lnSpc>
              </a:pPr>
              <a:endPara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Honeywell Enraf Solution.</a:t>
              </a:r>
            </a:p>
            <a:p>
              <a:pPr algn="l">
                <a:lnSpc>
                  <a:spcPts val="2649"/>
                </a:lnSpc>
              </a:pPr>
              <a:endPara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827955" y="1349772"/>
            <a:ext cx="4159687" cy="6450823"/>
            <a:chOff x="0" y="0"/>
            <a:chExt cx="1274590" cy="197662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064579" y="2137811"/>
            <a:ext cx="3753190" cy="1181505"/>
            <a:chOff x="0" y="0"/>
            <a:chExt cx="988495" cy="311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098774" y="2250977"/>
            <a:ext cx="3652243" cy="926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Construction of Cruid Oil, Storage &amp; Fire Fighting Facility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5064579" y="3462191"/>
            <a:ext cx="3753190" cy="967724"/>
            <a:chOff x="0" y="0"/>
            <a:chExt cx="988495" cy="25487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5098774" y="3566966"/>
            <a:ext cx="3455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 ONGC Pundi / KVK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5032022" y="4715665"/>
            <a:ext cx="3785747" cy="2561365"/>
            <a:chOff x="0" y="0"/>
            <a:chExt cx="997069" cy="6745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5064579" y="4786990"/>
            <a:ext cx="3361321" cy="2722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491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415"/>
              </a:lnSpc>
            </a:pP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Engineering, </a:t>
            </a:r>
          </a:p>
          <a:p>
            <a:pPr algn="l">
              <a:lnSpc>
                <a:spcPts val="2415"/>
              </a:lnSpc>
            </a:pP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Manufacturing, Supply, Testing &amp; Commissioning of SIL-3 PLC Control System &amp; allied works along with field Instruments. And Integration of Tank Form Management System with PLC.</a:t>
            </a:r>
          </a:p>
          <a:p>
            <a:pPr algn="l">
              <a:lnSpc>
                <a:spcPts val="2415"/>
              </a:lnSpc>
            </a:pP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.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3764814" y="1349772"/>
            <a:ext cx="4159687" cy="6450823"/>
            <a:chOff x="0" y="0"/>
            <a:chExt cx="1274590" cy="197662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4001438" y="2137811"/>
            <a:ext cx="3753190" cy="1181505"/>
            <a:chOff x="0" y="0"/>
            <a:chExt cx="988495" cy="31117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4035633" y="1518791"/>
            <a:ext cx="3718995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LNG Dispensing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4035633" y="2250977"/>
            <a:ext cx="3652243" cy="61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LNG Dispensing Station Wai, Nagpur, India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14001438" y="3462191"/>
            <a:ext cx="3753190" cy="967724"/>
            <a:chOff x="0" y="0"/>
            <a:chExt cx="988495" cy="25487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4035633" y="3566966"/>
            <a:ext cx="345535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:IOCL Nashik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3968881" y="4715665"/>
            <a:ext cx="3785747" cy="2561365"/>
            <a:chOff x="0" y="0"/>
            <a:chExt cx="997069" cy="674598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4001438" y="4777465"/>
            <a:ext cx="3686438" cy="2040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0"/>
              </a:lnSpc>
            </a:pPr>
            <a:r>
              <a:rPr lang="en-US" sz="167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67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720"/>
              </a:lnSpc>
            </a:pPr>
            <a:r>
              <a:rPr lang="en-US" sz="167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 , Supply, Installation &amp; Commissioning of complete Control System (PLC) and Electrical VFD Panel.</a:t>
            </a:r>
          </a:p>
          <a:p>
            <a:pPr algn="l">
              <a:lnSpc>
                <a:spcPts val="2720"/>
              </a:lnSpc>
            </a:pPr>
            <a:endParaRPr lang="en-US" sz="1679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5402957" y="1516787"/>
            <a:ext cx="302294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OIL &amp; GAS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9388" y="244475"/>
            <a:ext cx="6663153" cy="7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5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TURNKEY PROJECTS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49242" y="1349772"/>
            <a:ext cx="4159687" cy="6450823"/>
            <a:chOff x="0" y="0"/>
            <a:chExt cx="1274590" cy="19766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5866" y="2137811"/>
            <a:ext cx="3753190" cy="1181505"/>
            <a:chOff x="0" y="0"/>
            <a:chExt cx="988495" cy="3111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17614" y="1516787"/>
            <a:ext cx="302294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Water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0061" y="2250977"/>
            <a:ext cx="3652243" cy="926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:Singatalaru Package – 1</a:t>
            </a:r>
          </a:p>
          <a:p>
            <a:pPr algn="ctr">
              <a:lnSpc>
                <a:spcPts val="2477"/>
              </a:lnSpc>
            </a:pP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Water Treatment &amp; Distribution) </a:t>
            </a:r>
          </a:p>
          <a:p>
            <a:pPr algn="ctr">
              <a:lnSpc>
                <a:spcPts val="2477"/>
              </a:lnSpc>
            </a:pPr>
            <a:endParaRPr lang="en-US" sz="1769">
              <a:solidFill>
                <a:srgbClr val="000000"/>
              </a:solidFill>
              <a:latin typeface="Canva Sans 2"/>
              <a:ea typeface="Canva Sans 2"/>
              <a:cs typeface="Canva Sans 2"/>
              <a:sym typeface="Canva Sans 2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85866" y="3462191"/>
            <a:ext cx="3753190" cy="967724"/>
            <a:chOff x="0" y="0"/>
            <a:chExt cx="988495" cy="2548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20061" y="3566966"/>
            <a:ext cx="3455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 Karnataka Neeravari Nigam Ltd.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3309" y="4715665"/>
            <a:ext cx="3785747" cy="2561365"/>
            <a:chOff x="0" y="0"/>
            <a:chExt cx="997069" cy="67459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866" y="4786990"/>
            <a:ext cx="3686438" cy="264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1635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:</a:t>
            </a:r>
          </a:p>
          <a:p>
            <a:pPr algn="l">
              <a:lnSpc>
                <a:spcPts val="2649"/>
              </a:lnSpc>
            </a:pPr>
            <a:r>
              <a: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Engineering, Manufacturing, Supply, Erection and Commissioning of PLC Control System, Instrumentation &amp; Electrical LT Package.</a:t>
            </a:r>
          </a:p>
          <a:p>
            <a:pPr algn="l">
              <a:lnSpc>
                <a:spcPts val="2649"/>
              </a:lnSpc>
            </a:pPr>
            <a:endParaRPr lang="en-US" sz="1635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649"/>
              </a:lnSpc>
            </a:pPr>
            <a:endParaRPr lang="en-US" sz="1635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296384" y="1349772"/>
            <a:ext cx="4159687" cy="6450823"/>
            <a:chOff x="0" y="0"/>
            <a:chExt cx="5546249" cy="860109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5546249" cy="8601098"/>
              <a:chOff x="0" y="0"/>
              <a:chExt cx="1274590" cy="197662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74590" cy="1976628"/>
              </a:xfrm>
              <a:custGeom>
                <a:avLst/>
                <a:gdLst/>
                <a:ahLst/>
                <a:cxnLst/>
                <a:rect l="l" t="t" r="r" b="b"/>
                <a:pathLst>
                  <a:path w="1274590" h="1976628">
                    <a:moveTo>
                      <a:pt x="1274590" y="0"/>
                    </a:moveTo>
                    <a:lnTo>
                      <a:pt x="1274590" y="1862328"/>
                    </a:lnTo>
                    <a:lnTo>
                      <a:pt x="637295" y="1976628"/>
                    </a:lnTo>
                    <a:lnTo>
                      <a:pt x="0" y="1862328"/>
                    </a:lnTo>
                    <a:lnTo>
                      <a:pt x="0" y="0"/>
                    </a:lnTo>
                    <a:lnTo>
                      <a:pt x="1274590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74590" cy="19004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315499" y="1050719"/>
              <a:ext cx="5004254" cy="1575340"/>
              <a:chOff x="0" y="0"/>
              <a:chExt cx="988495" cy="31117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88495" cy="311178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311178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311178"/>
                    </a:lnTo>
                    <a:lnTo>
                      <a:pt x="0" y="3111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988495" cy="349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515560" y="241235"/>
              <a:ext cx="2237221" cy="621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86"/>
                </a:lnSpc>
              </a:pPr>
              <a:r>
                <a:rPr lang="en-US" sz="2847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Water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61093" y="1211132"/>
              <a:ext cx="4869657" cy="806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7"/>
                </a:lnSpc>
              </a:pPr>
              <a:r>
                <a:rPr lang="en-US" sz="1769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Project</a:t>
              </a:r>
              <a:r>
                <a:rPr lang="en-US" sz="1769">
                  <a:solidFill>
                    <a:srgbClr val="000000"/>
                  </a:solidFill>
                  <a:latin typeface="Canva Sans 2"/>
                  <a:ea typeface="Canva Sans 2"/>
                  <a:cs typeface="Canva Sans 2"/>
                  <a:sym typeface="Canva Sans 2"/>
                </a:rPr>
                <a:t>: 150MLD Desalination Plant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315499" y="2816559"/>
              <a:ext cx="5004254" cy="1290298"/>
              <a:chOff x="0" y="0"/>
              <a:chExt cx="988495" cy="25487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988495" cy="254874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254874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254874"/>
                    </a:lnTo>
                    <a:lnTo>
                      <a:pt x="0" y="25487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988495" cy="2929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361093" y="2968959"/>
              <a:ext cx="4607144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End Client</a:t>
              </a: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:Chennai Metro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272090" y="4487857"/>
              <a:ext cx="5047663" cy="3415153"/>
              <a:chOff x="0" y="0"/>
              <a:chExt cx="997069" cy="67459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997069" cy="674598"/>
              </a:xfrm>
              <a:custGeom>
                <a:avLst/>
                <a:gdLst/>
                <a:ahLst/>
                <a:cxnLst/>
                <a:rect l="l" t="t" r="r" b="b"/>
                <a:pathLst>
                  <a:path w="997069" h="674598">
                    <a:moveTo>
                      <a:pt x="0" y="0"/>
                    </a:moveTo>
                    <a:lnTo>
                      <a:pt x="997069" y="0"/>
                    </a:lnTo>
                    <a:lnTo>
                      <a:pt x="997069" y="674598"/>
                    </a:lnTo>
                    <a:lnTo>
                      <a:pt x="0" y="674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997069" cy="712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315499" y="4605182"/>
              <a:ext cx="4915251" cy="3061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9"/>
                </a:lnSpc>
              </a:pPr>
              <a:r>
                <a:rPr lang="en-US" sz="1635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 </a:t>
              </a: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</a:t>
              </a: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Design, Engineering , Supply, Installation &amp; Commissioning of complete DCS Control System Package.</a:t>
              </a:r>
            </a:p>
            <a:p>
              <a:pPr algn="l">
                <a:lnSpc>
                  <a:spcPts val="2649"/>
                </a:lnSpc>
              </a:pPr>
              <a:endPara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  <a:p>
              <a:pPr algn="l">
                <a:lnSpc>
                  <a:spcPts val="2649"/>
                </a:lnSpc>
              </a:pPr>
              <a:endPara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827955" y="1349772"/>
            <a:ext cx="4159687" cy="6450823"/>
            <a:chOff x="0" y="0"/>
            <a:chExt cx="1274590" cy="197662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064579" y="2137811"/>
            <a:ext cx="3753190" cy="1181505"/>
            <a:chOff x="0" y="0"/>
            <a:chExt cx="988495" cy="311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098774" y="2250977"/>
            <a:ext cx="3652243" cy="61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:Kaleshwaram Pkg20 Lift Irrigation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5064579" y="3462191"/>
            <a:ext cx="3753190" cy="967724"/>
            <a:chOff x="0" y="0"/>
            <a:chExt cx="988495" cy="25487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5098774" y="3566966"/>
            <a:ext cx="3455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 AP – GENCO (Local Government Body)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5032022" y="4715665"/>
            <a:ext cx="3785747" cy="2561365"/>
            <a:chOff x="0" y="0"/>
            <a:chExt cx="997069" cy="6745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5064579" y="4786990"/>
            <a:ext cx="3361321" cy="2418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491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415"/>
              </a:lnSpc>
            </a:pP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Engineering, Manufacturing, Supply, Testing, Erection &amp; Commissioning of Control System &amp; allied works along with field Instruments.</a:t>
            </a:r>
          </a:p>
          <a:p>
            <a:pPr algn="l">
              <a:lnSpc>
                <a:spcPts val="2415"/>
              </a:lnSpc>
            </a:pPr>
            <a:endParaRPr lang="en-US" sz="1491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415"/>
              </a:lnSpc>
            </a:pP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.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3764814" y="1349772"/>
            <a:ext cx="4159687" cy="6450823"/>
            <a:chOff x="0" y="0"/>
            <a:chExt cx="1274590" cy="197662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4001438" y="2137811"/>
            <a:ext cx="3753190" cy="1181505"/>
            <a:chOff x="0" y="0"/>
            <a:chExt cx="988495" cy="31117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4776487" y="1516787"/>
            <a:ext cx="220309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Power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4035633" y="2250977"/>
            <a:ext cx="3652243" cy="926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2x100 MW Nuclear Power Project – DM &amp; PWTS, Chiller System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14001438" y="3462191"/>
            <a:ext cx="3753190" cy="967724"/>
            <a:chOff x="0" y="0"/>
            <a:chExt cx="988495" cy="25487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4035633" y="3566966"/>
            <a:ext cx="3455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:Nuclear Power Corporation of India Ltd.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3968881" y="4715665"/>
            <a:ext cx="3785747" cy="2561365"/>
            <a:chOff x="0" y="0"/>
            <a:chExt cx="997069" cy="674598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4001438" y="4777465"/>
            <a:ext cx="3686438" cy="2382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0"/>
              </a:lnSpc>
            </a:pPr>
            <a:r>
              <a:rPr lang="en-US" sz="167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67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720"/>
              </a:lnSpc>
            </a:pPr>
            <a:r>
              <a:rPr lang="en-US" sz="167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Engineering, Manufacturing, Supply, Erection and Commissioning of PLC Control System, Instrumentation Package.</a:t>
            </a:r>
          </a:p>
          <a:p>
            <a:pPr algn="l">
              <a:lnSpc>
                <a:spcPts val="2720"/>
              </a:lnSpc>
            </a:pPr>
            <a:r>
              <a:rPr lang="en-US" sz="167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.</a:t>
            </a:r>
          </a:p>
          <a:p>
            <a:pPr algn="l">
              <a:lnSpc>
                <a:spcPts val="2720"/>
              </a:lnSpc>
            </a:pPr>
            <a:endParaRPr lang="en-US" sz="1679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5402957" y="1516787"/>
            <a:ext cx="302294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Water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9388" y="244475"/>
            <a:ext cx="6663153" cy="7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5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TURNKEY PROJECTS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49242" y="1349772"/>
            <a:ext cx="4159687" cy="6450823"/>
            <a:chOff x="0" y="0"/>
            <a:chExt cx="1274590" cy="19766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5866" y="2137811"/>
            <a:ext cx="3753190" cy="1181505"/>
            <a:chOff x="0" y="0"/>
            <a:chExt cx="988495" cy="3111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17614" y="1516787"/>
            <a:ext cx="302294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Pharma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0061" y="2250977"/>
            <a:ext cx="3652243" cy="29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Expansion Ph1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85866" y="3462191"/>
            <a:ext cx="3753190" cy="967724"/>
            <a:chOff x="0" y="0"/>
            <a:chExt cx="988495" cy="2548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83698" y="3566966"/>
            <a:ext cx="3455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 Hospera Healthcare Pvt Ltd.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3309" y="4715665"/>
            <a:ext cx="3785747" cy="2561365"/>
            <a:chOff x="0" y="0"/>
            <a:chExt cx="997069" cy="67459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866" y="4673231"/>
            <a:ext cx="3686438" cy="2313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1635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:</a:t>
            </a:r>
          </a:p>
          <a:p>
            <a:pPr algn="l">
              <a:lnSpc>
                <a:spcPts val="2649"/>
              </a:lnSpc>
            </a:pPr>
            <a:r>
              <a: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 , Supply, Installation &amp; Commissioning of complete DCS Control System.</a:t>
            </a:r>
          </a:p>
          <a:p>
            <a:pPr algn="l">
              <a:lnSpc>
                <a:spcPts val="2649"/>
              </a:lnSpc>
            </a:pPr>
            <a:endParaRPr lang="en-US" sz="1635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649"/>
              </a:lnSpc>
            </a:pPr>
            <a:endParaRPr lang="en-US" sz="1635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649"/>
              </a:lnSpc>
            </a:pPr>
            <a:endParaRPr lang="en-US" sz="1635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296384" y="1349772"/>
            <a:ext cx="4159687" cy="6607219"/>
            <a:chOff x="0" y="0"/>
            <a:chExt cx="5546249" cy="8809626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5546249" cy="8809626"/>
              <a:chOff x="0" y="0"/>
              <a:chExt cx="1274590" cy="20245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74590" cy="2024550"/>
              </a:xfrm>
              <a:custGeom>
                <a:avLst/>
                <a:gdLst/>
                <a:ahLst/>
                <a:cxnLst/>
                <a:rect l="l" t="t" r="r" b="b"/>
                <a:pathLst>
                  <a:path w="1274590" h="2024550">
                    <a:moveTo>
                      <a:pt x="1274590" y="0"/>
                    </a:moveTo>
                    <a:lnTo>
                      <a:pt x="1274590" y="1910250"/>
                    </a:lnTo>
                    <a:lnTo>
                      <a:pt x="637295" y="2024550"/>
                    </a:lnTo>
                    <a:lnTo>
                      <a:pt x="0" y="1910250"/>
                    </a:lnTo>
                    <a:lnTo>
                      <a:pt x="0" y="0"/>
                    </a:lnTo>
                    <a:lnTo>
                      <a:pt x="1274590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74590" cy="19483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315499" y="1050719"/>
              <a:ext cx="5004254" cy="1575340"/>
              <a:chOff x="0" y="0"/>
              <a:chExt cx="988495" cy="31117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88495" cy="311178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311178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311178"/>
                    </a:lnTo>
                    <a:lnTo>
                      <a:pt x="0" y="3111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988495" cy="349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515560" y="241235"/>
              <a:ext cx="2237221" cy="621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86"/>
                </a:lnSpc>
              </a:pPr>
              <a:r>
                <a:rPr lang="en-US" sz="2847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Chemical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61093" y="1211132"/>
              <a:ext cx="4869657" cy="387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7"/>
                </a:lnSpc>
              </a:pPr>
              <a:r>
                <a:rPr lang="en-US" sz="1769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Project</a:t>
              </a:r>
              <a:r>
                <a:rPr lang="en-US" sz="1769">
                  <a:solidFill>
                    <a:srgbClr val="000000"/>
                  </a:solidFill>
                  <a:latin typeface="Canva Sans 2"/>
                  <a:ea typeface="Canva Sans 2"/>
                  <a:cs typeface="Canva Sans 2"/>
                  <a:sym typeface="Canva Sans 2"/>
                </a:rPr>
                <a:t>: Otbcha Phase III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315499" y="2816559"/>
              <a:ext cx="5004254" cy="1290298"/>
              <a:chOff x="0" y="0"/>
              <a:chExt cx="988495" cy="25487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988495" cy="254874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254874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254874"/>
                    </a:lnTo>
                    <a:lnTo>
                      <a:pt x="0" y="25487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988495" cy="2929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361093" y="2968959"/>
              <a:ext cx="4607144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End Client</a:t>
              </a: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:Eternis Fine Chemicals Limited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272090" y="4487857"/>
              <a:ext cx="5047663" cy="3415153"/>
              <a:chOff x="0" y="0"/>
              <a:chExt cx="997069" cy="67459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997069" cy="674598"/>
              </a:xfrm>
              <a:custGeom>
                <a:avLst/>
                <a:gdLst/>
                <a:ahLst/>
                <a:cxnLst/>
                <a:rect l="l" t="t" r="r" b="b"/>
                <a:pathLst>
                  <a:path w="997069" h="674598">
                    <a:moveTo>
                      <a:pt x="0" y="0"/>
                    </a:moveTo>
                    <a:lnTo>
                      <a:pt x="997069" y="0"/>
                    </a:lnTo>
                    <a:lnTo>
                      <a:pt x="997069" y="674598"/>
                    </a:lnTo>
                    <a:lnTo>
                      <a:pt x="0" y="674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997069" cy="712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315499" y="4605182"/>
              <a:ext cx="4915251" cy="3506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9"/>
                </a:lnSpc>
              </a:pPr>
              <a:r>
                <a:rPr lang="en-US" sz="1635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 </a:t>
              </a: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</a:t>
              </a: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Design, Engineering , Supply, Installation, Erection &amp; Commissioning of complete DCS Control System &amp; Instrumentation Package.</a:t>
              </a:r>
            </a:p>
            <a:p>
              <a:pPr algn="l">
                <a:lnSpc>
                  <a:spcPts val="2649"/>
                </a:lnSpc>
              </a:pPr>
              <a:endPara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  <a:p>
              <a:pPr algn="l">
                <a:lnSpc>
                  <a:spcPts val="2649"/>
                </a:lnSpc>
              </a:pPr>
              <a:endPara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827955" y="1349772"/>
            <a:ext cx="4159687" cy="6450823"/>
            <a:chOff x="0" y="0"/>
            <a:chExt cx="1274590" cy="197662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064579" y="2137811"/>
            <a:ext cx="3753190" cy="1181505"/>
            <a:chOff x="0" y="0"/>
            <a:chExt cx="988495" cy="311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098774" y="2250977"/>
            <a:ext cx="3652243" cy="61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:SRP – 03 Darabssi Punjab – SRU Unit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5064579" y="3462191"/>
            <a:ext cx="3753190" cy="967724"/>
            <a:chOff x="0" y="0"/>
            <a:chExt cx="988495" cy="25487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5098774" y="3566966"/>
            <a:ext cx="3455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:Nectar Lifesciences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5032022" y="4715665"/>
            <a:ext cx="3785747" cy="2561365"/>
            <a:chOff x="0" y="0"/>
            <a:chExt cx="997069" cy="6745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5098774" y="4764176"/>
            <a:ext cx="3361321" cy="2722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491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415"/>
              </a:lnSpc>
            </a:pP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 , Supply, Installation &amp; Commissioning of complete DCS Control System &amp; Instrumentation Package for SRU Unit.</a:t>
            </a:r>
          </a:p>
          <a:p>
            <a:pPr algn="l">
              <a:lnSpc>
                <a:spcPts val="2415"/>
              </a:lnSpc>
            </a:pPr>
            <a:endParaRPr lang="en-US" sz="1491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415"/>
              </a:lnSpc>
            </a:pPr>
            <a:endParaRPr lang="en-US" sz="1491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415"/>
              </a:lnSpc>
            </a:pP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.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3764814" y="1349772"/>
            <a:ext cx="4159687" cy="6450823"/>
            <a:chOff x="0" y="0"/>
            <a:chExt cx="1274590" cy="197662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4001438" y="2137811"/>
            <a:ext cx="3753190" cy="1181505"/>
            <a:chOff x="0" y="0"/>
            <a:chExt cx="988495" cy="31117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4776487" y="1516787"/>
            <a:ext cx="220309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Chemical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4035633" y="2250977"/>
            <a:ext cx="3652243" cy="61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: 80KLPD Striper, 80KLPD MEE, 80FD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14001438" y="3462191"/>
            <a:ext cx="3753190" cy="967724"/>
            <a:chOff x="0" y="0"/>
            <a:chExt cx="988495" cy="25487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4035633" y="3566966"/>
            <a:ext cx="345535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:ZCL Chemical Ltd.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3968881" y="4715665"/>
            <a:ext cx="3785747" cy="2561365"/>
            <a:chOff x="0" y="0"/>
            <a:chExt cx="997069" cy="674598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4001438" y="4777465"/>
            <a:ext cx="3686438" cy="272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0"/>
              </a:lnSpc>
            </a:pPr>
            <a:r>
              <a:rPr lang="en-US" sz="167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67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720"/>
              </a:lnSpc>
            </a:pPr>
            <a:r>
              <a:rPr lang="en-US" sz="167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 , Supply, Installation, Erection &amp; Commissioning of complete Electrical &amp; Instrumentation Package.</a:t>
            </a:r>
          </a:p>
          <a:p>
            <a:pPr algn="l">
              <a:lnSpc>
                <a:spcPts val="2720"/>
              </a:lnSpc>
            </a:pPr>
            <a:endParaRPr lang="en-US" sz="1679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720"/>
              </a:lnSpc>
            </a:pPr>
            <a:endParaRPr lang="en-US" sz="1679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5402957" y="1516787"/>
            <a:ext cx="302294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Pharma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9388" y="244475"/>
            <a:ext cx="6663153" cy="7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5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TURNKEY PROJECTS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49242" y="1349772"/>
            <a:ext cx="4159687" cy="6450823"/>
            <a:chOff x="0" y="0"/>
            <a:chExt cx="1274590" cy="19766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5866" y="2137811"/>
            <a:ext cx="3753190" cy="1181505"/>
            <a:chOff x="0" y="0"/>
            <a:chExt cx="988495" cy="3111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17614" y="1516787"/>
            <a:ext cx="302294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Sugar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0061" y="2250977"/>
            <a:ext cx="3652243" cy="61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 : Turnkey Sugar Plant &amp; Distillery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85866" y="3462191"/>
            <a:ext cx="3753190" cy="967724"/>
            <a:chOff x="0" y="0"/>
            <a:chExt cx="988495" cy="2548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83698" y="3566966"/>
            <a:ext cx="3455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 Sopanraon Balakrishna Dhasal SSK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3309" y="4715665"/>
            <a:ext cx="3785747" cy="2561365"/>
            <a:chOff x="0" y="0"/>
            <a:chExt cx="997069" cy="67459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866" y="4673231"/>
            <a:ext cx="3503889" cy="2518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554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:</a:t>
            </a:r>
          </a:p>
          <a:p>
            <a:pPr algn="l">
              <a:lnSpc>
                <a:spcPts val="2518"/>
              </a:lnSpc>
            </a:pPr>
            <a:r>
              <a:rPr lang="en-US" sz="1554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Manufacturing, Supply, Testing &amp; Commissioning of Honeywell,DCS,Control,Automation Package, Instrumentation * Electrical LT Panels for 55TPH Boiler, Mill, PAN, Turbine &amp; 60KLPD Distillery.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296384" y="1349772"/>
            <a:ext cx="4159687" cy="6450823"/>
            <a:chOff x="0" y="0"/>
            <a:chExt cx="5546249" cy="860109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5546249" cy="8601098"/>
              <a:chOff x="0" y="0"/>
              <a:chExt cx="1274590" cy="197662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74590" cy="1976628"/>
              </a:xfrm>
              <a:custGeom>
                <a:avLst/>
                <a:gdLst/>
                <a:ahLst/>
                <a:cxnLst/>
                <a:rect l="l" t="t" r="r" b="b"/>
                <a:pathLst>
                  <a:path w="1274590" h="1976628">
                    <a:moveTo>
                      <a:pt x="1274590" y="0"/>
                    </a:moveTo>
                    <a:lnTo>
                      <a:pt x="1274590" y="1862328"/>
                    </a:lnTo>
                    <a:lnTo>
                      <a:pt x="637295" y="1976628"/>
                    </a:lnTo>
                    <a:lnTo>
                      <a:pt x="0" y="1862328"/>
                    </a:lnTo>
                    <a:lnTo>
                      <a:pt x="0" y="0"/>
                    </a:lnTo>
                    <a:lnTo>
                      <a:pt x="1274590" y="0"/>
                    </a:ln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74590" cy="19004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315499" y="1050719"/>
              <a:ext cx="5004254" cy="1575340"/>
              <a:chOff x="0" y="0"/>
              <a:chExt cx="988495" cy="31117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88495" cy="311178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311178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311178"/>
                    </a:lnTo>
                    <a:lnTo>
                      <a:pt x="0" y="3111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988495" cy="349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515560" y="241235"/>
              <a:ext cx="2237221" cy="621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86"/>
                </a:lnSpc>
              </a:pPr>
              <a:r>
                <a:rPr lang="en-US" sz="2847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Power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61093" y="1211132"/>
              <a:ext cx="4869657" cy="1225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7"/>
                </a:lnSpc>
              </a:pPr>
              <a:r>
                <a:rPr lang="en-US" sz="1769" b="1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Project</a:t>
              </a:r>
              <a:r>
                <a:rPr lang="en-US" sz="1769">
                  <a:solidFill>
                    <a:srgbClr val="000000"/>
                  </a:solidFill>
                  <a:latin typeface="Canva Sans 2"/>
                  <a:ea typeface="Canva Sans 2"/>
                  <a:cs typeface="Canva Sans 2"/>
                  <a:sym typeface="Canva Sans 2"/>
                </a:rPr>
                <a:t>: Tuticorin 525 MW Thermal Power Plant BOP Package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315499" y="2816559"/>
              <a:ext cx="5004254" cy="1290298"/>
              <a:chOff x="0" y="0"/>
              <a:chExt cx="988495" cy="25487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988495" cy="254874"/>
              </a:xfrm>
              <a:custGeom>
                <a:avLst/>
                <a:gdLst/>
                <a:ahLst/>
                <a:cxnLst/>
                <a:rect l="l" t="t" r="r" b="b"/>
                <a:pathLst>
                  <a:path w="988495" h="254874">
                    <a:moveTo>
                      <a:pt x="0" y="0"/>
                    </a:moveTo>
                    <a:lnTo>
                      <a:pt x="988495" y="0"/>
                    </a:lnTo>
                    <a:lnTo>
                      <a:pt x="988495" y="254874"/>
                    </a:lnTo>
                    <a:lnTo>
                      <a:pt x="0" y="25487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988495" cy="2929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361093" y="2968959"/>
              <a:ext cx="4607144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End Client</a:t>
              </a: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:SEPC Power Pvt Ltd. Tuticorin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272090" y="4487857"/>
              <a:ext cx="5047663" cy="3415153"/>
              <a:chOff x="0" y="0"/>
              <a:chExt cx="997069" cy="67459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997069" cy="674598"/>
              </a:xfrm>
              <a:custGeom>
                <a:avLst/>
                <a:gdLst/>
                <a:ahLst/>
                <a:cxnLst/>
                <a:rect l="l" t="t" r="r" b="b"/>
                <a:pathLst>
                  <a:path w="997069" h="674598">
                    <a:moveTo>
                      <a:pt x="0" y="0"/>
                    </a:moveTo>
                    <a:lnTo>
                      <a:pt x="997069" y="0"/>
                    </a:lnTo>
                    <a:lnTo>
                      <a:pt x="997069" y="674598"/>
                    </a:lnTo>
                    <a:lnTo>
                      <a:pt x="0" y="674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997069" cy="712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315499" y="4605182"/>
              <a:ext cx="4915251" cy="3061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9"/>
                </a:lnSpc>
              </a:pPr>
              <a:r>
                <a:rPr lang="en-US" sz="1635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Scope </a:t>
              </a: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:</a:t>
              </a:r>
            </a:p>
            <a:p>
              <a:pPr algn="l">
                <a:lnSpc>
                  <a:spcPts val="2649"/>
                </a:lnSpc>
              </a:pPr>
              <a:r>
                <a:rPr lang="en-US" sz="1635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Design, Engineering, Manufacturing, Supply, Erection and Commissioning of DCS Control System &amp; Instrumentation Package.</a:t>
              </a:r>
            </a:p>
            <a:p>
              <a:pPr algn="l">
                <a:lnSpc>
                  <a:spcPts val="2649"/>
                </a:lnSpc>
              </a:pPr>
              <a:endPara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  <a:p>
              <a:pPr algn="l">
                <a:lnSpc>
                  <a:spcPts val="2649"/>
                </a:lnSpc>
              </a:pPr>
              <a:endParaRPr lang="en-US" sz="163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827955" y="1349772"/>
            <a:ext cx="4159687" cy="6450823"/>
            <a:chOff x="0" y="0"/>
            <a:chExt cx="1274590" cy="197662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064579" y="2137811"/>
            <a:ext cx="3753190" cy="1181505"/>
            <a:chOff x="0" y="0"/>
            <a:chExt cx="988495" cy="311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098774" y="2250977"/>
            <a:ext cx="3652243" cy="61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:Secondary Power Generation System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5064579" y="3462191"/>
            <a:ext cx="3753190" cy="967724"/>
            <a:chOff x="0" y="0"/>
            <a:chExt cx="988495" cy="25487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5098774" y="3566966"/>
            <a:ext cx="3455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:Confidence Power Group, Bangladesh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5032022" y="4715665"/>
            <a:ext cx="3785747" cy="2561365"/>
            <a:chOff x="0" y="0"/>
            <a:chExt cx="997069" cy="6745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5098774" y="4764176"/>
            <a:ext cx="3361321" cy="2418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491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415"/>
              </a:lnSpc>
            </a:pP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 , Supply, Installation &amp; Commissioning of complete DCS System and MCC Panel with Incomer 1600 ampere including 69 Nos. outgoing feeders.</a:t>
            </a:r>
          </a:p>
          <a:p>
            <a:pPr algn="l">
              <a:lnSpc>
                <a:spcPts val="2415"/>
              </a:lnSpc>
            </a:pPr>
            <a:endParaRPr lang="en-US" sz="1491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415"/>
              </a:lnSpc>
            </a:pPr>
            <a:r>
              <a:rPr lang="en-US" sz="1491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.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3764814" y="1349772"/>
            <a:ext cx="4159687" cy="6450823"/>
            <a:chOff x="0" y="0"/>
            <a:chExt cx="1274590" cy="197662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74590" cy="1976628"/>
            </a:xfrm>
            <a:custGeom>
              <a:avLst/>
              <a:gdLst/>
              <a:ahLst/>
              <a:cxnLst/>
              <a:rect l="l" t="t" r="r" b="b"/>
              <a:pathLst>
                <a:path w="1274590" h="1976628">
                  <a:moveTo>
                    <a:pt x="1274590" y="0"/>
                  </a:moveTo>
                  <a:lnTo>
                    <a:pt x="1274590" y="1862328"/>
                  </a:lnTo>
                  <a:lnTo>
                    <a:pt x="637295" y="1976628"/>
                  </a:lnTo>
                  <a:lnTo>
                    <a:pt x="0" y="1862328"/>
                  </a:lnTo>
                  <a:lnTo>
                    <a:pt x="0" y="0"/>
                  </a:lnTo>
                  <a:lnTo>
                    <a:pt x="127459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1274590" cy="190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4001438" y="2137811"/>
            <a:ext cx="3753190" cy="1181505"/>
            <a:chOff x="0" y="0"/>
            <a:chExt cx="988495" cy="31117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88495" cy="311178"/>
            </a:xfrm>
            <a:custGeom>
              <a:avLst/>
              <a:gdLst/>
              <a:ahLst/>
              <a:cxnLst/>
              <a:rect l="l" t="t" r="r" b="b"/>
              <a:pathLst>
                <a:path w="988495" h="311178">
                  <a:moveTo>
                    <a:pt x="0" y="0"/>
                  </a:moveTo>
                  <a:lnTo>
                    <a:pt x="988495" y="0"/>
                  </a:lnTo>
                  <a:lnTo>
                    <a:pt x="988495" y="311178"/>
                  </a:lnTo>
                  <a:lnTo>
                    <a:pt x="0" y="311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988495" cy="349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4007556" y="1516787"/>
            <a:ext cx="351151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Material Handling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4035633" y="2250977"/>
            <a:ext cx="3652243" cy="926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7"/>
              </a:lnSpc>
            </a:pPr>
            <a:r>
              <a:rPr lang="en-US" sz="1769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Project</a:t>
            </a:r>
            <a:r>
              <a:rPr lang="en-US" sz="1769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:Upgradation of Essar Vizag Terminal Port (23KM Conveyor Pkg)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14001438" y="3462191"/>
            <a:ext cx="3753190" cy="967724"/>
            <a:chOff x="0" y="0"/>
            <a:chExt cx="988495" cy="25487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88495" cy="254874"/>
            </a:xfrm>
            <a:custGeom>
              <a:avLst/>
              <a:gdLst/>
              <a:ahLst/>
              <a:cxnLst/>
              <a:rect l="l" t="t" r="r" b="b"/>
              <a:pathLst>
                <a:path w="988495" h="254874">
                  <a:moveTo>
                    <a:pt x="0" y="0"/>
                  </a:moveTo>
                  <a:lnTo>
                    <a:pt x="988495" y="0"/>
                  </a:lnTo>
                  <a:lnTo>
                    <a:pt x="988495" y="254874"/>
                  </a:lnTo>
                  <a:lnTo>
                    <a:pt x="0" y="254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988495" cy="292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4035633" y="3566966"/>
            <a:ext cx="345535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End Client</a:t>
            </a: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:Essar Vizag.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3968881" y="4715665"/>
            <a:ext cx="3785747" cy="2561365"/>
            <a:chOff x="0" y="0"/>
            <a:chExt cx="997069" cy="674598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97069" cy="674598"/>
            </a:xfrm>
            <a:custGeom>
              <a:avLst/>
              <a:gdLst/>
              <a:ahLst/>
              <a:cxnLst/>
              <a:rect l="l" t="t" r="r" b="b"/>
              <a:pathLst>
                <a:path w="997069" h="674598">
                  <a:moveTo>
                    <a:pt x="0" y="0"/>
                  </a:moveTo>
                  <a:lnTo>
                    <a:pt x="997069" y="0"/>
                  </a:lnTo>
                  <a:lnTo>
                    <a:pt x="997069" y="674598"/>
                  </a:lnTo>
                  <a:lnTo>
                    <a:pt x="0" y="674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997069" cy="71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4001438" y="4796515"/>
            <a:ext cx="3517631" cy="228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4"/>
              </a:lnSpc>
            </a:pPr>
            <a:r>
              <a:rPr lang="en-US" sz="124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Scope </a:t>
            </a:r>
            <a:r>
              <a:rPr lang="en-US" sz="124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:</a:t>
            </a:r>
          </a:p>
          <a:p>
            <a:pPr algn="l">
              <a:lnSpc>
                <a:spcPts val="2024"/>
              </a:lnSpc>
            </a:pPr>
            <a:r>
              <a:rPr lang="en-US" sz="124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Design, Engineering , Supply, Installation &amp; Commissioning of complete Material Handling system. 12,000 IO's in 11 Number of RIO spread over 30 Km's radius. Refurbishment of 6 Control Rooms, Supply &amp; installation of Porta Cabins.</a:t>
            </a:r>
          </a:p>
          <a:p>
            <a:pPr algn="l">
              <a:lnSpc>
                <a:spcPts val="2024"/>
              </a:lnSpc>
            </a:pPr>
            <a:endParaRPr lang="en-US" sz="1249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  <a:p>
            <a:pPr algn="l">
              <a:lnSpc>
                <a:spcPts val="2024"/>
              </a:lnSpc>
            </a:pPr>
            <a:endParaRPr lang="en-US" sz="1249">
              <a:solidFill>
                <a:srgbClr val="000000"/>
              </a:solidFill>
              <a:latin typeface="Canva Sans 1"/>
              <a:ea typeface="Canva Sans 1"/>
              <a:cs typeface="Canva Sans 1"/>
              <a:sym typeface="Canva Sans 1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5402957" y="1516787"/>
            <a:ext cx="3022943" cy="47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6"/>
              </a:lnSpc>
            </a:pPr>
            <a:r>
              <a:rPr lang="en-US" sz="2847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WHRB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488303" y="544233"/>
            <a:ext cx="1245141" cy="47625"/>
            <a:chOff x="0" y="0"/>
            <a:chExt cx="327938" cy="125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834744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278962" y="2086636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2746" y="170294"/>
            <a:ext cx="642914" cy="642914"/>
          </a:xfrm>
          <a:custGeom>
            <a:avLst/>
            <a:gdLst/>
            <a:ahLst/>
            <a:cxnLst/>
            <a:rect l="l" t="t" r="r" b="b"/>
            <a:pathLst>
              <a:path w="642914" h="642914">
                <a:moveTo>
                  <a:pt x="0" y="0"/>
                </a:moveTo>
                <a:lnTo>
                  <a:pt x="642914" y="0"/>
                </a:lnTo>
                <a:lnTo>
                  <a:pt x="642914" y="642914"/>
                </a:lnTo>
                <a:lnTo>
                  <a:pt x="0" y="642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88931" y="1808429"/>
            <a:ext cx="2103212" cy="1687763"/>
          </a:xfrm>
          <a:custGeom>
            <a:avLst/>
            <a:gdLst/>
            <a:ahLst/>
            <a:cxnLst/>
            <a:rect l="l" t="t" r="r" b="b"/>
            <a:pathLst>
              <a:path w="2103212" h="1687763">
                <a:moveTo>
                  <a:pt x="0" y="0"/>
                </a:moveTo>
                <a:lnTo>
                  <a:pt x="2103212" y="0"/>
                </a:lnTo>
                <a:lnTo>
                  <a:pt x="2103212" y="1687763"/>
                </a:lnTo>
                <a:lnTo>
                  <a:pt x="0" y="16877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572402" y="1941195"/>
            <a:ext cx="2992665" cy="1396577"/>
          </a:xfrm>
          <a:custGeom>
            <a:avLst/>
            <a:gdLst/>
            <a:ahLst/>
            <a:cxnLst/>
            <a:rect l="l" t="t" r="r" b="b"/>
            <a:pathLst>
              <a:path w="2992665" h="1396577">
                <a:moveTo>
                  <a:pt x="0" y="0"/>
                </a:moveTo>
                <a:lnTo>
                  <a:pt x="2992665" y="0"/>
                </a:lnTo>
                <a:lnTo>
                  <a:pt x="2992665" y="1396577"/>
                </a:lnTo>
                <a:lnTo>
                  <a:pt x="0" y="13965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127042" y="2086636"/>
            <a:ext cx="1693519" cy="1693519"/>
          </a:xfrm>
          <a:custGeom>
            <a:avLst/>
            <a:gdLst/>
            <a:ahLst/>
            <a:cxnLst/>
            <a:rect l="l" t="t" r="r" b="b"/>
            <a:pathLst>
              <a:path w="1693519" h="1693519">
                <a:moveTo>
                  <a:pt x="0" y="0"/>
                </a:moveTo>
                <a:lnTo>
                  <a:pt x="1693519" y="0"/>
                </a:lnTo>
                <a:lnTo>
                  <a:pt x="1693519" y="1693519"/>
                </a:lnTo>
                <a:lnTo>
                  <a:pt x="0" y="16935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601611" y="2013915"/>
            <a:ext cx="1394281" cy="1615042"/>
          </a:xfrm>
          <a:custGeom>
            <a:avLst/>
            <a:gdLst/>
            <a:ahLst/>
            <a:cxnLst/>
            <a:rect l="l" t="t" r="r" b="b"/>
            <a:pathLst>
              <a:path w="1394281" h="1615042">
                <a:moveTo>
                  <a:pt x="0" y="0"/>
                </a:moveTo>
                <a:lnTo>
                  <a:pt x="1394282" y="0"/>
                </a:lnTo>
                <a:lnTo>
                  <a:pt x="1394282" y="1615043"/>
                </a:lnTo>
                <a:lnTo>
                  <a:pt x="0" y="16150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1367837" y="2013915"/>
            <a:ext cx="1679196" cy="1687763"/>
          </a:xfrm>
          <a:custGeom>
            <a:avLst/>
            <a:gdLst/>
            <a:ahLst/>
            <a:cxnLst/>
            <a:rect l="l" t="t" r="r" b="b"/>
            <a:pathLst>
              <a:path w="1679196" h="1687763">
                <a:moveTo>
                  <a:pt x="0" y="0"/>
                </a:moveTo>
                <a:lnTo>
                  <a:pt x="1679196" y="0"/>
                </a:lnTo>
                <a:lnTo>
                  <a:pt x="1679196" y="1687763"/>
                </a:lnTo>
                <a:lnTo>
                  <a:pt x="0" y="16877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3382086" y="2073961"/>
            <a:ext cx="1896876" cy="1554997"/>
          </a:xfrm>
          <a:custGeom>
            <a:avLst/>
            <a:gdLst/>
            <a:ahLst/>
            <a:cxnLst/>
            <a:rect l="l" t="t" r="r" b="b"/>
            <a:pathLst>
              <a:path w="1896876" h="1554997">
                <a:moveTo>
                  <a:pt x="0" y="0"/>
                </a:moveTo>
                <a:lnTo>
                  <a:pt x="1896876" y="0"/>
                </a:lnTo>
                <a:lnTo>
                  <a:pt x="1896876" y="1554997"/>
                </a:lnTo>
                <a:lnTo>
                  <a:pt x="0" y="15549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5840937" y="2073961"/>
            <a:ext cx="1658279" cy="1403067"/>
          </a:xfrm>
          <a:custGeom>
            <a:avLst/>
            <a:gdLst/>
            <a:ahLst/>
            <a:cxnLst/>
            <a:rect l="l" t="t" r="r" b="b"/>
            <a:pathLst>
              <a:path w="1658279" h="1403067">
                <a:moveTo>
                  <a:pt x="0" y="0"/>
                </a:moveTo>
                <a:lnTo>
                  <a:pt x="1658279" y="0"/>
                </a:lnTo>
                <a:lnTo>
                  <a:pt x="1658279" y="1403066"/>
                </a:lnTo>
                <a:lnTo>
                  <a:pt x="0" y="14030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65" r="-7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599436" y="3780155"/>
            <a:ext cx="2470615" cy="2046640"/>
          </a:xfrm>
          <a:custGeom>
            <a:avLst/>
            <a:gdLst/>
            <a:ahLst/>
            <a:cxnLst/>
            <a:rect l="l" t="t" r="r" b="b"/>
            <a:pathLst>
              <a:path w="2470615" h="2046640">
                <a:moveTo>
                  <a:pt x="0" y="0"/>
                </a:moveTo>
                <a:lnTo>
                  <a:pt x="2470616" y="0"/>
                </a:lnTo>
                <a:lnTo>
                  <a:pt x="2470616" y="2046639"/>
                </a:lnTo>
                <a:lnTo>
                  <a:pt x="0" y="20466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207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3572402" y="4165743"/>
            <a:ext cx="3474639" cy="1433007"/>
          </a:xfrm>
          <a:custGeom>
            <a:avLst/>
            <a:gdLst/>
            <a:ahLst/>
            <a:cxnLst/>
            <a:rect l="l" t="t" r="r" b="b"/>
            <a:pathLst>
              <a:path w="3474639" h="1433007">
                <a:moveTo>
                  <a:pt x="0" y="0"/>
                </a:moveTo>
                <a:lnTo>
                  <a:pt x="3474640" y="0"/>
                </a:lnTo>
                <a:lnTo>
                  <a:pt x="3474640" y="1433007"/>
                </a:lnTo>
                <a:lnTo>
                  <a:pt x="0" y="143300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637" t="-31326" r="-4637" b="-243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225141" y="4162400"/>
            <a:ext cx="2451166" cy="1282148"/>
          </a:xfrm>
          <a:custGeom>
            <a:avLst/>
            <a:gdLst/>
            <a:ahLst/>
            <a:cxnLst/>
            <a:rect l="l" t="t" r="r" b="b"/>
            <a:pathLst>
              <a:path w="2451166" h="1282148">
                <a:moveTo>
                  <a:pt x="0" y="0"/>
                </a:moveTo>
                <a:lnTo>
                  <a:pt x="2451166" y="0"/>
                </a:lnTo>
                <a:lnTo>
                  <a:pt x="2451166" y="1282149"/>
                </a:lnTo>
                <a:lnTo>
                  <a:pt x="0" y="12821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7746392" y="4218305"/>
            <a:ext cx="2728964" cy="1268290"/>
          </a:xfrm>
          <a:custGeom>
            <a:avLst/>
            <a:gdLst/>
            <a:ahLst/>
            <a:cxnLst/>
            <a:rect l="l" t="t" r="r" b="b"/>
            <a:pathLst>
              <a:path w="2728964" h="1268290">
                <a:moveTo>
                  <a:pt x="0" y="0"/>
                </a:moveTo>
                <a:lnTo>
                  <a:pt x="2728963" y="0"/>
                </a:lnTo>
                <a:lnTo>
                  <a:pt x="2728963" y="1268290"/>
                </a:lnTo>
                <a:lnTo>
                  <a:pt x="0" y="126829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23596" b="-1179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1170680" y="4165743"/>
            <a:ext cx="3209552" cy="1373413"/>
          </a:xfrm>
          <a:custGeom>
            <a:avLst/>
            <a:gdLst/>
            <a:ahLst/>
            <a:cxnLst/>
            <a:rect l="l" t="t" r="r" b="b"/>
            <a:pathLst>
              <a:path w="3209552" h="1373413">
                <a:moveTo>
                  <a:pt x="0" y="0"/>
                </a:moveTo>
                <a:lnTo>
                  <a:pt x="3209552" y="0"/>
                </a:lnTo>
                <a:lnTo>
                  <a:pt x="3209552" y="1373413"/>
                </a:lnTo>
                <a:lnTo>
                  <a:pt x="0" y="137341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41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599436" y="5826794"/>
            <a:ext cx="1657182" cy="1771748"/>
          </a:xfrm>
          <a:custGeom>
            <a:avLst/>
            <a:gdLst/>
            <a:ahLst/>
            <a:cxnLst/>
            <a:rect l="l" t="t" r="r" b="b"/>
            <a:pathLst>
              <a:path w="1657182" h="1771748">
                <a:moveTo>
                  <a:pt x="0" y="0"/>
                </a:moveTo>
                <a:lnTo>
                  <a:pt x="1657182" y="0"/>
                </a:lnTo>
                <a:lnTo>
                  <a:pt x="1657182" y="1771749"/>
                </a:lnTo>
                <a:lnTo>
                  <a:pt x="0" y="177174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55197" r="-491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3006506" y="6117751"/>
            <a:ext cx="1748289" cy="1480792"/>
          </a:xfrm>
          <a:custGeom>
            <a:avLst/>
            <a:gdLst/>
            <a:ahLst/>
            <a:cxnLst/>
            <a:rect l="l" t="t" r="r" b="b"/>
            <a:pathLst>
              <a:path w="1748289" h="1480792">
                <a:moveTo>
                  <a:pt x="0" y="0"/>
                </a:moveTo>
                <a:lnTo>
                  <a:pt x="1748289" y="0"/>
                </a:lnTo>
                <a:lnTo>
                  <a:pt x="1748289" y="1480792"/>
                </a:lnTo>
                <a:lnTo>
                  <a:pt x="0" y="148079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5731524" y="6117751"/>
            <a:ext cx="2242278" cy="1338134"/>
          </a:xfrm>
          <a:custGeom>
            <a:avLst/>
            <a:gdLst/>
            <a:ahLst/>
            <a:cxnLst/>
            <a:rect l="l" t="t" r="r" b="b"/>
            <a:pathLst>
              <a:path w="2242278" h="1338134">
                <a:moveTo>
                  <a:pt x="0" y="0"/>
                </a:moveTo>
                <a:lnTo>
                  <a:pt x="2242278" y="0"/>
                </a:lnTo>
                <a:lnTo>
                  <a:pt x="2242278" y="1338133"/>
                </a:lnTo>
                <a:lnTo>
                  <a:pt x="0" y="133813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8433460" y="6046422"/>
            <a:ext cx="1865292" cy="1480792"/>
          </a:xfrm>
          <a:custGeom>
            <a:avLst/>
            <a:gdLst/>
            <a:ahLst/>
            <a:cxnLst/>
            <a:rect l="l" t="t" r="r" b="b"/>
            <a:pathLst>
              <a:path w="1865292" h="1480792">
                <a:moveTo>
                  <a:pt x="0" y="0"/>
                </a:moveTo>
                <a:lnTo>
                  <a:pt x="1865292" y="0"/>
                </a:lnTo>
                <a:lnTo>
                  <a:pt x="1865292" y="1480791"/>
                </a:lnTo>
                <a:lnTo>
                  <a:pt x="0" y="148079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b="-162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0653934" y="6223956"/>
            <a:ext cx="2223540" cy="1268381"/>
          </a:xfrm>
          <a:custGeom>
            <a:avLst/>
            <a:gdLst/>
            <a:ahLst/>
            <a:cxnLst/>
            <a:rect l="l" t="t" r="r" b="b"/>
            <a:pathLst>
              <a:path w="2223540" h="1268381">
                <a:moveTo>
                  <a:pt x="0" y="0"/>
                </a:moveTo>
                <a:lnTo>
                  <a:pt x="2223540" y="0"/>
                </a:lnTo>
                <a:lnTo>
                  <a:pt x="2223540" y="1268381"/>
                </a:lnTo>
                <a:lnTo>
                  <a:pt x="0" y="126838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25863" t="-23738" r="-26585" b="-2632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5497662" y="6532508"/>
            <a:ext cx="2459510" cy="868713"/>
          </a:xfrm>
          <a:custGeom>
            <a:avLst/>
            <a:gdLst/>
            <a:ahLst/>
            <a:cxnLst/>
            <a:rect l="l" t="t" r="r" b="b"/>
            <a:pathLst>
              <a:path w="2459510" h="868713">
                <a:moveTo>
                  <a:pt x="0" y="0"/>
                </a:moveTo>
                <a:lnTo>
                  <a:pt x="2459510" y="0"/>
                </a:lnTo>
                <a:lnTo>
                  <a:pt x="2459510" y="868713"/>
                </a:lnTo>
                <a:lnTo>
                  <a:pt x="0" y="868713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58871" b="-639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3232656" y="6315073"/>
            <a:ext cx="1912580" cy="1086148"/>
          </a:xfrm>
          <a:custGeom>
            <a:avLst/>
            <a:gdLst/>
            <a:ahLst/>
            <a:cxnLst/>
            <a:rect l="l" t="t" r="r" b="b"/>
            <a:pathLst>
              <a:path w="1912580" h="1086148">
                <a:moveTo>
                  <a:pt x="0" y="0"/>
                </a:moveTo>
                <a:lnTo>
                  <a:pt x="1912581" y="0"/>
                </a:lnTo>
                <a:lnTo>
                  <a:pt x="1912581" y="1086148"/>
                </a:lnTo>
                <a:lnTo>
                  <a:pt x="0" y="108614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149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795660" y="8589143"/>
            <a:ext cx="2404129" cy="989936"/>
          </a:xfrm>
          <a:custGeom>
            <a:avLst/>
            <a:gdLst/>
            <a:ahLst/>
            <a:cxnLst/>
            <a:rect l="l" t="t" r="r" b="b"/>
            <a:pathLst>
              <a:path w="2404129" h="989936">
                <a:moveTo>
                  <a:pt x="0" y="0"/>
                </a:moveTo>
                <a:lnTo>
                  <a:pt x="2404129" y="0"/>
                </a:lnTo>
                <a:lnTo>
                  <a:pt x="2404129" y="989935"/>
                </a:lnTo>
                <a:lnTo>
                  <a:pt x="0" y="98993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3572402" y="8487306"/>
            <a:ext cx="2479062" cy="1091773"/>
          </a:xfrm>
          <a:custGeom>
            <a:avLst/>
            <a:gdLst/>
            <a:ahLst/>
            <a:cxnLst/>
            <a:rect l="l" t="t" r="r" b="b"/>
            <a:pathLst>
              <a:path w="2479062" h="1091773">
                <a:moveTo>
                  <a:pt x="0" y="0"/>
                </a:moveTo>
                <a:lnTo>
                  <a:pt x="2479063" y="0"/>
                </a:lnTo>
                <a:lnTo>
                  <a:pt x="2479063" y="1091772"/>
                </a:lnTo>
                <a:lnTo>
                  <a:pt x="0" y="1091772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6466982" y="8866552"/>
            <a:ext cx="3134629" cy="740543"/>
          </a:xfrm>
          <a:custGeom>
            <a:avLst/>
            <a:gdLst/>
            <a:ahLst/>
            <a:cxnLst/>
            <a:rect l="l" t="t" r="r" b="b"/>
            <a:pathLst>
              <a:path w="3134629" h="740543">
                <a:moveTo>
                  <a:pt x="0" y="0"/>
                </a:moveTo>
                <a:lnTo>
                  <a:pt x="3134629" y="0"/>
                </a:lnTo>
                <a:lnTo>
                  <a:pt x="3134629" y="740544"/>
                </a:lnTo>
                <a:lnTo>
                  <a:pt x="0" y="740544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9948384" y="8838535"/>
            <a:ext cx="2100781" cy="796579"/>
          </a:xfrm>
          <a:custGeom>
            <a:avLst/>
            <a:gdLst/>
            <a:ahLst/>
            <a:cxnLst/>
            <a:rect l="l" t="t" r="r" b="b"/>
            <a:pathLst>
              <a:path w="2100781" h="796579">
                <a:moveTo>
                  <a:pt x="0" y="0"/>
                </a:moveTo>
                <a:lnTo>
                  <a:pt x="2100781" y="0"/>
                </a:lnTo>
                <a:lnTo>
                  <a:pt x="2100781" y="796578"/>
                </a:lnTo>
                <a:lnTo>
                  <a:pt x="0" y="796578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13047033" y="8600585"/>
            <a:ext cx="1565329" cy="902082"/>
          </a:xfrm>
          <a:custGeom>
            <a:avLst/>
            <a:gdLst/>
            <a:ahLst/>
            <a:cxnLst/>
            <a:rect l="l" t="t" r="r" b="b"/>
            <a:pathLst>
              <a:path w="1565329" h="902082">
                <a:moveTo>
                  <a:pt x="0" y="0"/>
                </a:moveTo>
                <a:lnTo>
                  <a:pt x="1565329" y="0"/>
                </a:lnTo>
                <a:lnTo>
                  <a:pt x="1565329" y="902081"/>
                </a:lnTo>
                <a:lnTo>
                  <a:pt x="0" y="902081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t="-35583" b="-379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5497662" y="8143707"/>
            <a:ext cx="1454295" cy="1445690"/>
          </a:xfrm>
          <a:custGeom>
            <a:avLst/>
            <a:gdLst/>
            <a:ahLst/>
            <a:cxnLst/>
            <a:rect l="l" t="t" r="r" b="b"/>
            <a:pathLst>
              <a:path w="1454295" h="1445690">
                <a:moveTo>
                  <a:pt x="0" y="0"/>
                </a:moveTo>
                <a:lnTo>
                  <a:pt x="1454295" y="0"/>
                </a:lnTo>
                <a:lnTo>
                  <a:pt x="1454295" y="1445690"/>
                </a:lnTo>
                <a:lnTo>
                  <a:pt x="0" y="1445690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4922216" y="619125"/>
            <a:ext cx="845987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CUSTOMER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903474" y="0"/>
            <a:ext cx="4384526" cy="10287000"/>
            <a:chOff x="0" y="0"/>
            <a:chExt cx="115477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54772" cy="2709333"/>
            </a:xfrm>
            <a:custGeom>
              <a:avLst/>
              <a:gdLst/>
              <a:ahLst/>
              <a:cxnLst/>
              <a:rect l="l" t="t" r="r" b="b"/>
              <a:pathLst>
                <a:path w="1154772" h="2709333">
                  <a:moveTo>
                    <a:pt x="0" y="0"/>
                  </a:moveTo>
                  <a:lnTo>
                    <a:pt x="1154772" y="0"/>
                  </a:lnTo>
                  <a:lnTo>
                    <a:pt x="115477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01E1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54772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144000" y="1848242"/>
            <a:ext cx="7308565" cy="6590517"/>
            <a:chOff x="0" y="0"/>
            <a:chExt cx="9744753" cy="878735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rcRect l="28103" r="34878"/>
            <a:stretch>
              <a:fillRect/>
            </a:stretch>
          </p:blipFill>
          <p:spPr>
            <a:xfrm>
              <a:off x="0" y="0"/>
              <a:ext cx="3205918" cy="5773570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26009"/>
            <a:stretch>
              <a:fillRect/>
            </a:stretch>
          </p:blipFill>
          <p:spPr>
            <a:xfrm>
              <a:off x="3332918" y="0"/>
              <a:ext cx="6411835" cy="5773570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16923" b="38612"/>
            <a:stretch>
              <a:fillRect/>
            </a:stretch>
          </p:blipFill>
          <p:spPr>
            <a:xfrm>
              <a:off x="0" y="5900570"/>
              <a:ext cx="9744753" cy="2886785"/>
            </a:xfrm>
            <a:prstGeom prst="rect">
              <a:avLst/>
            </a:prstGeom>
          </p:spPr>
        </p:pic>
      </p:grpSp>
      <p:sp>
        <p:nvSpPr>
          <p:cNvPr id="11" name="TextBox 11"/>
          <p:cNvSpPr txBox="1"/>
          <p:nvPr/>
        </p:nvSpPr>
        <p:spPr>
          <a:xfrm>
            <a:off x="1127192" y="1320762"/>
            <a:ext cx="6297444" cy="7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We value every inquiry, question, and collaboration opportunity. Drop us a message, and let’s start a conversation that could redefine the way you approach engineering solutions.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03882" y="286703"/>
            <a:ext cx="6347594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CONTACT US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047048" y="1203960"/>
            <a:ext cx="1245141" cy="47625"/>
            <a:chOff x="0" y="0"/>
            <a:chExt cx="327938" cy="1254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7938" cy="12543"/>
            </a:xfrm>
            <a:custGeom>
              <a:avLst/>
              <a:gdLst/>
              <a:ahLst/>
              <a:cxnLst/>
              <a:rect l="l" t="t" r="r" b="b"/>
              <a:pathLst>
                <a:path w="327938" h="12543">
                  <a:moveTo>
                    <a:pt x="0" y="0"/>
                  </a:moveTo>
                  <a:lnTo>
                    <a:pt x="327938" y="0"/>
                  </a:lnTo>
                  <a:lnTo>
                    <a:pt x="327938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27938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7496534" y="1028700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7492038" y="4132894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52746" y="170294"/>
            <a:ext cx="875954" cy="875954"/>
          </a:xfrm>
          <a:custGeom>
            <a:avLst/>
            <a:gdLst/>
            <a:ahLst/>
            <a:cxnLst/>
            <a:rect l="l" t="t" r="r" b="b"/>
            <a:pathLst>
              <a:path w="875954" h="875954">
                <a:moveTo>
                  <a:pt x="0" y="0"/>
                </a:moveTo>
                <a:lnTo>
                  <a:pt x="875954" y="0"/>
                </a:lnTo>
                <a:lnTo>
                  <a:pt x="875954" y="875954"/>
                </a:lnTo>
                <a:lnTo>
                  <a:pt x="0" y="8759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1028700" y="2162839"/>
            <a:ext cx="6395936" cy="2896695"/>
            <a:chOff x="0" y="0"/>
            <a:chExt cx="1684526" cy="76291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684526" cy="762915"/>
            </a:xfrm>
            <a:custGeom>
              <a:avLst/>
              <a:gdLst/>
              <a:ahLst/>
              <a:cxnLst/>
              <a:rect l="l" t="t" r="r" b="b"/>
              <a:pathLst>
                <a:path w="1684526" h="762915">
                  <a:moveTo>
                    <a:pt x="43576" y="0"/>
                  </a:moveTo>
                  <a:lnTo>
                    <a:pt x="1640950" y="0"/>
                  </a:lnTo>
                  <a:cubicBezTo>
                    <a:pt x="1652507" y="0"/>
                    <a:pt x="1663591" y="4591"/>
                    <a:pt x="1671763" y="12763"/>
                  </a:cubicBezTo>
                  <a:cubicBezTo>
                    <a:pt x="1679935" y="20935"/>
                    <a:pt x="1684526" y="32019"/>
                    <a:pt x="1684526" y="43576"/>
                  </a:cubicBezTo>
                  <a:lnTo>
                    <a:pt x="1684526" y="719340"/>
                  </a:lnTo>
                  <a:cubicBezTo>
                    <a:pt x="1684526" y="743406"/>
                    <a:pt x="1665017" y="762915"/>
                    <a:pt x="1640950" y="762915"/>
                  </a:cubicBezTo>
                  <a:lnTo>
                    <a:pt x="43576" y="762915"/>
                  </a:lnTo>
                  <a:cubicBezTo>
                    <a:pt x="32019" y="762915"/>
                    <a:pt x="20935" y="758324"/>
                    <a:pt x="12763" y="750152"/>
                  </a:cubicBezTo>
                  <a:cubicBezTo>
                    <a:pt x="4591" y="741980"/>
                    <a:pt x="0" y="730897"/>
                    <a:pt x="0" y="719340"/>
                  </a:cubicBezTo>
                  <a:lnTo>
                    <a:pt x="0" y="43576"/>
                  </a:lnTo>
                  <a:cubicBezTo>
                    <a:pt x="0" y="32019"/>
                    <a:pt x="4591" y="20935"/>
                    <a:pt x="12763" y="12763"/>
                  </a:cubicBezTo>
                  <a:cubicBezTo>
                    <a:pt x="20935" y="4591"/>
                    <a:pt x="32019" y="0"/>
                    <a:pt x="43576" y="0"/>
                  </a:cubicBez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684526" cy="801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199090" y="3540921"/>
            <a:ext cx="404792" cy="404792"/>
          </a:xfrm>
          <a:custGeom>
            <a:avLst/>
            <a:gdLst/>
            <a:ahLst/>
            <a:cxnLst/>
            <a:rect l="l" t="t" r="r" b="b"/>
            <a:pathLst>
              <a:path w="404792" h="404792">
                <a:moveTo>
                  <a:pt x="0" y="0"/>
                </a:moveTo>
                <a:lnTo>
                  <a:pt x="404792" y="0"/>
                </a:lnTo>
                <a:lnTo>
                  <a:pt x="404792" y="404792"/>
                </a:lnTo>
                <a:lnTo>
                  <a:pt x="0" y="4047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199090" y="3007685"/>
            <a:ext cx="404792" cy="404792"/>
          </a:xfrm>
          <a:custGeom>
            <a:avLst/>
            <a:gdLst/>
            <a:ahLst/>
            <a:cxnLst/>
            <a:rect l="l" t="t" r="r" b="b"/>
            <a:pathLst>
              <a:path w="404792" h="404792">
                <a:moveTo>
                  <a:pt x="0" y="0"/>
                </a:moveTo>
                <a:lnTo>
                  <a:pt x="404792" y="0"/>
                </a:lnTo>
                <a:lnTo>
                  <a:pt x="404792" y="404792"/>
                </a:lnTo>
                <a:lnTo>
                  <a:pt x="0" y="4047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199090" y="2444460"/>
            <a:ext cx="404792" cy="404792"/>
          </a:xfrm>
          <a:custGeom>
            <a:avLst/>
            <a:gdLst/>
            <a:ahLst/>
            <a:cxnLst/>
            <a:rect l="l" t="t" r="r" b="b"/>
            <a:pathLst>
              <a:path w="404792" h="404792">
                <a:moveTo>
                  <a:pt x="0" y="0"/>
                </a:moveTo>
                <a:lnTo>
                  <a:pt x="404792" y="0"/>
                </a:lnTo>
                <a:lnTo>
                  <a:pt x="404792" y="404792"/>
                </a:lnTo>
                <a:lnTo>
                  <a:pt x="0" y="4047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857549" y="2483978"/>
            <a:ext cx="3316685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+91-772201-14121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57549" y="2979110"/>
            <a:ext cx="3316685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u="sng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  <a:hlinkClick r:id="rId14" tooltip="https://vpel.in"/>
              </a:rPr>
              <a:t>http://vpel.in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57549" y="3596949"/>
            <a:ext cx="3316685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sameer.G@vpel.in</a:t>
            </a:r>
          </a:p>
        </p:txBody>
      </p:sp>
      <p:sp>
        <p:nvSpPr>
          <p:cNvPr id="28" name="Freeform 28"/>
          <p:cNvSpPr/>
          <p:nvPr/>
        </p:nvSpPr>
        <p:spPr>
          <a:xfrm>
            <a:off x="1199090" y="4182194"/>
            <a:ext cx="404792" cy="404792"/>
          </a:xfrm>
          <a:custGeom>
            <a:avLst/>
            <a:gdLst/>
            <a:ahLst/>
            <a:cxnLst/>
            <a:rect l="l" t="t" r="r" b="b"/>
            <a:pathLst>
              <a:path w="404792" h="404792">
                <a:moveTo>
                  <a:pt x="0" y="0"/>
                </a:moveTo>
                <a:lnTo>
                  <a:pt x="404792" y="0"/>
                </a:lnTo>
                <a:lnTo>
                  <a:pt x="404792" y="404792"/>
                </a:lnTo>
                <a:lnTo>
                  <a:pt x="0" y="40479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1792865" y="4043180"/>
            <a:ext cx="5109894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108, 109, Pride Icon, Mundhwa - Kharadi Rd, next to Columbia Asia Hospital, Thite Vasti, Thite Nagar, Hadapsar, Pune, Maharashtra 411014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28700" y="7106460"/>
            <a:ext cx="6395936" cy="2958327"/>
            <a:chOff x="0" y="0"/>
            <a:chExt cx="8527915" cy="3944436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8527915" cy="3944436"/>
              <a:chOff x="0" y="0"/>
              <a:chExt cx="1684526" cy="779148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684526" cy="779148"/>
              </a:xfrm>
              <a:custGeom>
                <a:avLst/>
                <a:gdLst/>
                <a:ahLst/>
                <a:cxnLst/>
                <a:rect l="l" t="t" r="r" b="b"/>
                <a:pathLst>
                  <a:path w="1684526" h="779148">
                    <a:moveTo>
                      <a:pt x="43576" y="0"/>
                    </a:moveTo>
                    <a:lnTo>
                      <a:pt x="1640950" y="0"/>
                    </a:lnTo>
                    <a:cubicBezTo>
                      <a:pt x="1652507" y="0"/>
                      <a:pt x="1663591" y="4591"/>
                      <a:pt x="1671763" y="12763"/>
                    </a:cubicBezTo>
                    <a:cubicBezTo>
                      <a:pt x="1679935" y="20935"/>
                      <a:pt x="1684526" y="32019"/>
                      <a:pt x="1684526" y="43576"/>
                    </a:cubicBezTo>
                    <a:lnTo>
                      <a:pt x="1684526" y="735572"/>
                    </a:lnTo>
                    <a:cubicBezTo>
                      <a:pt x="1684526" y="747129"/>
                      <a:pt x="1679935" y="758213"/>
                      <a:pt x="1671763" y="766385"/>
                    </a:cubicBezTo>
                    <a:cubicBezTo>
                      <a:pt x="1663591" y="774557"/>
                      <a:pt x="1652507" y="779148"/>
                      <a:pt x="1640950" y="779148"/>
                    </a:cubicBezTo>
                    <a:lnTo>
                      <a:pt x="43576" y="779148"/>
                    </a:lnTo>
                    <a:cubicBezTo>
                      <a:pt x="32019" y="779148"/>
                      <a:pt x="20935" y="774557"/>
                      <a:pt x="12763" y="766385"/>
                    </a:cubicBezTo>
                    <a:cubicBezTo>
                      <a:pt x="4591" y="758213"/>
                      <a:pt x="0" y="747129"/>
                      <a:pt x="0" y="735572"/>
                    </a:cubicBezTo>
                    <a:lnTo>
                      <a:pt x="0" y="43576"/>
                    </a:lnTo>
                    <a:cubicBezTo>
                      <a:pt x="0" y="32019"/>
                      <a:pt x="4591" y="20935"/>
                      <a:pt x="12763" y="12763"/>
                    </a:cubicBezTo>
                    <a:cubicBezTo>
                      <a:pt x="20935" y="4591"/>
                      <a:pt x="32019" y="0"/>
                      <a:pt x="43576" y="0"/>
                    </a:cubicBezTo>
                    <a:close/>
                  </a:path>
                </a:pathLst>
              </a:custGeom>
              <a:solidFill>
                <a:srgbClr val="F67D3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1684526" cy="8172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418389" y="2496608"/>
              <a:ext cx="539723" cy="539723"/>
            </a:xfrm>
            <a:custGeom>
              <a:avLst/>
              <a:gdLst/>
              <a:ahLst/>
              <a:cxnLst/>
              <a:rect l="l" t="t" r="r" b="b"/>
              <a:pathLst>
                <a:path w="539723" h="539723">
                  <a:moveTo>
                    <a:pt x="0" y="0"/>
                  </a:moveTo>
                  <a:lnTo>
                    <a:pt x="539723" y="0"/>
                  </a:lnTo>
                  <a:lnTo>
                    <a:pt x="539723" y="539723"/>
                  </a:lnTo>
                  <a:lnTo>
                    <a:pt x="0" y="539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296334" y="2558825"/>
              <a:ext cx="6813192" cy="107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Virtuoso Middle East FZE P1-ELOB Office No E-27 F-23 Hamriyah free zoe </a:t>
              </a:r>
              <a:r>
                <a:rPr lang="en-US" sz="1599" b="1">
                  <a:solidFill>
                    <a:srgbClr val="000000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sharjah, UAE</a:t>
              </a:r>
            </a:p>
            <a:p>
              <a:pPr algn="l">
                <a:lnSpc>
                  <a:spcPts val="2239"/>
                </a:lnSpc>
                <a:spcBef>
                  <a:spcPct val="0"/>
                </a:spcBef>
              </a:pPr>
              <a:endParaRPr lang="en-US" sz="15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418389" y="1779086"/>
              <a:ext cx="539723" cy="539723"/>
            </a:xfrm>
            <a:custGeom>
              <a:avLst/>
              <a:gdLst/>
              <a:ahLst/>
              <a:cxnLst/>
              <a:rect l="l" t="t" r="r" b="b"/>
              <a:pathLst>
                <a:path w="539723" h="539723">
                  <a:moveTo>
                    <a:pt x="0" y="0"/>
                  </a:moveTo>
                  <a:lnTo>
                    <a:pt x="539723" y="0"/>
                  </a:lnTo>
                  <a:lnTo>
                    <a:pt x="539723" y="539722"/>
                  </a:lnTo>
                  <a:lnTo>
                    <a:pt x="0" y="539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296334" y="1841302"/>
              <a:ext cx="4422247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shoib.sheikh@vpel.in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418389" y="1057439"/>
              <a:ext cx="539723" cy="539723"/>
            </a:xfrm>
            <a:custGeom>
              <a:avLst/>
              <a:gdLst/>
              <a:ahLst/>
              <a:cxnLst/>
              <a:rect l="l" t="t" r="r" b="b"/>
              <a:pathLst>
                <a:path w="539723" h="539723">
                  <a:moveTo>
                    <a:pt x="0" y="0"/>
                  </a:moveTo>
                  <a:lnTo>
                    <a:pt x="539723" y="0"/>
                  </a:lnTo>
                  <a:lnTo>
                    <a:pt x="539723" y="539722"/>
                  </a:lnTo>
                  <a:lnTo>
                    <a:pt x="0" y="539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296334" y="1119655"/>
              <a:ext cx="4422247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9"/>
                </a:lnSpc>
                <a:spcBef>
                  <a:spcPct val="0"/>
                </a:spcBef>
              </a:pPr>
              <a:r>
                <a:rPr lang="en-US" sz="1599" u="sng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  <a:hlinkClick r:id="rId14" tooltip="https://vpel.in"/>
                </a:rPr>
                <a:t>http://vpel.</a:t>
              </a:r>
              <a:r>
                <a:rPr lang="en-US" sz="159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ae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418389" y="214735"/>
              <a:ext cx="539723" cy="539723"/>
            </a:xfrm>
            <a:custGeom>
              <a:avLst/>
              <a:gdLst/>
              <a:ahLst/>
              <a:cxnLst/>
              <a:rect l="l" t="t" r="r" b="b"/>
              <a:pathLst>
                <a:path w="539723" h="539723">
                  <a:moveTo>
                    <a:pt x="0" y="0"/>
                  </a:moveTo>
                  <a:lnTo>
                    <a:pt x="539723" y="0"/>
                  </a:lnTo>
                  <a:lnTo>
                    <a:pt x="539723" y="539723"/>
                  </a:lnTo>
                  <a:lnTo>
                    <a:pt x="0" y="539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296334" y="276951"/>
              <a:ext cx="4422247" cy="7109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+91-76669-45486</a:t>
              </a:r>
            </a:p>
            <a:p>
              <a:pPr algn="l">
                <a:lnSpc>
                  <a:spcPts val="223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000000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 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28700" y="5535783"/>
            <a:ext cx="6395936" cy="1310286"/>
            <a:chOff x="0" y="0"/>
            <a:chExt cx="1684526" cy="34509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684526" cy="345096"/>
            </a:xfrm>
            <a:custGeom>
              <a:avLst/>
              <a:gdLst/>
              <a:ahLst/>
              <a:cxnLst/>
              <a:rect l="l" t="t" r="r" b="b"/>
              <a:pathLst>
                <a:path w="1684526" h="345096">
                  <a:moveTo>
                    <a:pt x="43576" y="0"/>
                  </a:moveTo>
                  <a:lnTo>
                    <a:pt x="1640950" y="0"/>
                  </a:lnTo>
                  <a:cubicBezTo>
                    <a:pt x="1652507" y="0"/>
                    <a:pt x="1663591" y="4591"/>
                    <a:pt x="1671763" y="12763"/>
                  </a:cubicBezTo>
                  <a:cubicBezTo>
                    <a:pt x="1679935" y="20935"/>
                    <a:pt x="1684526" y="32019"/>
                    <a:pt x="1684526" y="43576"/>
                  </a:cubicBezTo>
                  <a:lnTo>
                    <a:pt x="1684526" y="301520"/>
                  </a:lnTo>
                  <a:cubicBezTo>
                    <a:pt x="1684526" y="313077"/>
                    <a:pt x="1679935" y="324161"/>
                    <a:pt x="1671763" y="332333"/>
                  </a:cubicBezTo>
                  <a:cubicBezTo>
                    <a:pt x="1663591" y="340505"/>
                    <a:pt x="1652507" y="345096"/>
                    <a:pt x="1640950" y="345096"/>
                  </a:cubicBezTo>
                  <a:lnTo>
                    <a:pt x="43576" y="345096"/>
                  </a:lnTo>
                  <a:cubicBezTo>
                    <a:pt x="32019" y="345096"/>
                    <a:pt x="20935" y="340505"/>
                    <a:pt x="12763" y="332333"/>
                  </a:cubicBezTo>
                  <a:cubicBezTo>
                    <a:pt x="4591" y="324161"/>
                    <a:pt x="0" y="313077"/>
                    <a:pt x="0" y="301520"/>
                  </a:cubicBezTo>
                  <a:lnTo>
                    <a:pt x="0" y="43576"/>
                  </a:lnTo>
                  <a:cubicBezTo>
                    <a:pt x="0" y="32019"/>
                    <a:pt x="4591" y="20935"/>
                    <a:pt x="12763" y="12763"/>
                  </a:cubicBezTo>
                  <a:cubicBezTo>
                    <a:pt x="20935" y="4591"/>
                    <a:pt x="32019" y="0"/>
                    <a:pt x="43576" y="0"/>
                  </a:cubicBez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1684526" cy="383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2047048" y="6115559"/>
            <a:ext cx="5109894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Gat No.112, Pimpalgaon, Post Solu, MIDC Markal, Tal Khed, Dist Pune, Pin Code-412105</a:t>
            </a:r>
          </a:p>
        </p:txBody>
      </p:sp>
      <p:sp>
        <p:nvSpPr>
          <p:cNvPr id="46" name="Freeform 46"/>
          <p:cNvSpPr/>
          <p:nvPr/>
        </p:nvSpPr>
        <p:spPr>
          <a:xfrm>
            <a:off x="1199090" y="6190926"/>
            <a:ext cx="404792" cy="404792"/>
          </a:xfrm>
          <a:custGeom>
            <a:avLst/>
            <a:gdLst/>
            <a:ahLst/>
            <a:cxnLst/>
            <a:rect l="l" t="t" r="r" b="b"/>
            <a:pathLst>
              <a:path w="404792" h="404792">
                <a:moveTo>
                  <a:pt x="0" y="0"/>
                </a:moveTo>
                <a:lnTo>
                  <a:pt x="404792" y="0"/>
                </a:lnTo>
                <a:lnTo>
                  <a:pt x="404792" y="404792"/>
                </a:lnTo>
                <a:lnTo>
                  <a:pt x="0" y="40479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1401486" y="5641401"/>
            <a:ext cx="1639233" cy="322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1"/>
              </a:lnSpc>
            </a:pPr>
            <a:r>
              <a:rPr lang="en-US" sz="204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FACTORY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2700000">
            <a:off x="17822553" y="8135882"/>
            <a:ext cx="930895" cy="929405"/>
            <a:chOff x="0" y="0"/>
            <a:chExt cx="6350000" cy="63398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494564" y="2377981"/>
            <a:ext cx="3298871" cy="600920"/>
            <a:chOff x="0" y="0"/>
            <a:chExt cx="868839" cy="1582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8839" cy="158267"/>
            </a:xfrm>
            <a:custGeom>
              <a:avLst/>
              <a:gdLst/>
              <a:ahLst/>
              <a:cxnLst/>
              <a:rect l="l" t="t" r="r" b="b"/>
              <a:pathLst>
                <a:path w="868839" h="158267">
                  <a:moveTo>
                    <a:pt x="0" y="0"/>
                  </a:moveTo>
                  <a:lnTo>
                    <a:pt x="868839" y="0"/>
                  </a:lnTo>
                  <a:lnTo>
                    <a:pt x="868839" y="158267"/>
                  </a:lnTo>
                  <a:lnTo>
                    <a:pt x="0" y="158267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68839" cy="196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403962" y="5791396"/>
            <a:ext cx="7330437" cy="47625"/>
            <a:chOff x="0" y="0"/>
            <a:chExt cx="1930650" cy="125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0650" cy="12543"/>
            </a:xfrm>
            <a:custGeom>
              <a:avLst/>
              <a:gdLst/>
              <a:ahLst/>
              <a:cxnLst/>
              <a:rect l="l" t="t" r="r" b="b"/>
              <a:pathLst>
                <a:path w="1930650" h="12543">
                  <a:moveTo>
                    <a:pt x="0" y="0"/>
                  </a:moveTo>
                  <a:lnTo>
                    <a:pt x="1930650" y="0"/>
                  </a:lnTo>
                  <a:lnTo>
                    <a:pt x="1930650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30650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921309" y="2337627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194929" y="2337627"/>
            <a:ext cx="1171762" cy="641273"/>
          </a:xfrm>
          <a:custGeom>
            <a:avLst/>
            <a:gdLst/>
            <a:ahLst/>
            <a:cxnLst/>
            <a:rect l="l" t="t" r="r" b="b"/>
            <a:pathLst>
              <a:path w="1171762" h="641273">
                <a:moveTo>
                  <a:pt x="0" y="0"/>
                </a:moveTo>
                <a:lnTo>
                  <a:pt x="1171762" y="0"/>
                </a:lnTo>
                <a:lnTo>
                  <a:pt x="1171762" y="641273"/>
                </a:lnTo>
                <a:lnTo>
                  <a:pt x="0" y="6412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166383" y="3604869"/>
            <a:ext cx="11754926" cy="188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63"/>
              </a:lnSpc>
              <a:spcBef>
                <a:spcPct val="0"/>
              </a:spcBef>
            </a:pPr>
            <a:r>
              <a:rPr lang="en-US" sz="1097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THANK YOU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94564" y="2549753"/>
            <a:ext cx="3298871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spc="328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BUILT IN EXCELLENCE</a:t>
            </a:r>
          </a:p>
        </p:txBody>
      </p:sp>
      <p:sp>
        <p:nvSpPr>
          <p:cNvPr id="15" name="Freeform 15"/>
          <p:cNvSpPr/>
          <p:nvPr/>
        </p:nvSpPr>
        <p:spPr>
          <a:xfrm>
            <a:off x="216750" y="339864"/>
            <a:ext cx="1343544" cy="1139826"/>
          </a:xfrm>
          <a:custGeom>
            <a:avLst/>
            <a:gdLst/>
            <a:ahLst/>
            <a:cxnLst/>
            <a:rect l="l" t="t" r="r" b="b"/>
            <a:pathLst>
              <a:path w="1343544" h="1139826">
                <a:moveTo>
                  <a:pt x="0" y="0"/>
                </a:moveTo>
                <a:lnTo>
                  <a:pt x="1343544" y="0"/>
                </a:lnTo>
                <a:lnTo>
                  <a:pt x="1343544" y="1139826"/>
                </a:lnTo>
                <a:lnTo>
                  <a:pt x="0" y="11398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1876" b="-599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2772</Words>
  <Application>Microsoft Office PowerPoint</Application>
  <PresentationFormat>Custom</PresentationFormat>
  <Paragraphs>535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Canva Sans 2</vt:lpstr>
      <vt:lpstr>Canva Sans 2 Bold</vt:lpstr>
      <vt:lpstr>Calibri</vt:lpstr>
      <vt:lpstr>Open Sans 1 Bold</vt:lpstr>
      <vt:lpstr>Arial</vt:lpstr>
      <vt:lpstr>Inter Bold</vt:lpstr>
      <vt:lpstr>Open Sans 1</vt:lpstr>
      <vt:lpstr>Arimo</vt:lpstr>
      <vt:lpstr>Canva Sans 1</vt:lpstr>
      <vt:lpstr>Open Sans 2 Bold</vt:lpstr>
      <vt:lpstr>Canva Sans 1 Bold</vt:lpstr>
      <vt:lpstr>Open Sauce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Orange Professional Company Profile Presentation</dc:title>
  <dc:creator>RUTUJA DILIP KAHANDAL</dc:creator>
  <cp:lastModifiedBy>Pravin.c</cp:lastModifiedBy>
  <cp:revision>6</cp:revision>
  <dcterms:created xsi:type="dcterms:W3CDTF">2006-08-16T00:00:00Z</dcterms:created>
  <dcterms:modified xsi:type="dcterms:W3CDTF">2024-10-22T04:07:53Z</dcterms:modified>
  <dc:identifier>DAGTDty-89E</dc:identifier>
</cp:coreProperties>
</file>